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slides/slide29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presentation.xml" ContentType="application/vnd.openxmlformats-officedocument.presentationml.presentation.main+xml"/>
  <Override PartName="/ppt/slides/slide28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37"/>
  </p:notesMasterIdLst>
  <p:sldIdLst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328" r:id="rId29"/>
    <p:sldId id="329" r:id="rId30"/>
    <p:sldId id="330" r:id="rId31"/>
    <p:sldId id="331" r:id="rId32"/>
    <p:sldId id="332" r:id="rId33"/>
    <p:sldId id="333" r:id="rId34"/>
    <p:sldId id="334" r:id="rId35"/>
    <p:sldId id="335" r:id="rId36"/>
  </p:sldIdLst>
  <p:sldSz cx="9144000" cy="5143500" type="screen16x9"/>
  <p:notesSz cx="6799263" cy="99298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39">
          <p15:clr>
            <a:srgbClr val="A4A3A4"/>
          </p15:clr>
        </p15:guide>
        <p15:guide id="2" pos="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ika Green" initials="AG" lastIdx="14" clrIdx="0"/>
  <p:cmAuthor id="1" name="Maria Toiviainen" initials="MT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5697"/>
    <a:srgbClr val="83C55B"/>
    <a:srgbClr val="0070C0"/>
    <a:srgbClr val="000000"/>
    <a:srgbClr val="D0E6CF"/>
    <a:srgbClr val="0096C8"/>
    <a:srgbClr val="0092D4"/>
    <a:srgbClr val="00A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33" autoAdjust="0"/>
    <p:restoredTop sz="87200" autoAdjust="0"/>
  </p:normalViewPr>
  <p:slideViewPr>
    <p:cSldViewPr snapToGrid="0" showGuides="1">
      <p:cViewPr varScale="1">
        <p:scale>
          <a:sx n="154" d="100"/>
          <a:sy n="154" d="100"/>
        </p:scale>
        <p:origin x="642" y="126"/>
      </p:cViewPr>
      <p:guideLst>
        <p:guide orient="horz" pos="2739"/>
        <p:guide pos="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5556"/>
    </p:cViewPr>
  </p:sorterViewPr>
  <p:notesViewPr>
    <p:cSldViewPr snapToGrid="0">
      <p:cViewPr varScale="1">
        <p:scale>
          <a:sx n="81" d="100"/>
          <a:sy n="81" d="100"/>
        </p:scale>
        <p:origin x="-4020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customXml" Target="../customXml/item5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5F691-4DA6-4E7E-88E0-0B0E5F6DDD4C}" type="datetimeFigureOut">
              <a:rPr lang="sv-SE" smtClean="0"/>
              <a:t>2021-11-29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CB7F7-2DE7-442F-B621-87F2D8E04F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5747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sv-SE" dirty="0" smtClean="0"/>
              <a:t>Kort</a:t>
            </a:r>
            <a:r>
              <a:rPr lang="sv-SE" baseline="0" dirty="0" smtClean="0"/>
              <a:t> presentation: Vem är jag?</a:t>
            </a:r>
          </a:p>
          <a:p>
            <a:pPr marL="171450" indent="-171450">
              <a:buFontTx/>
              <a:buChar char="-"/>
            </a:pPr>
            <a:r>
              <a:rPr lang="sv-SE" baseline="0" dirty="0" smtClean="0"/>
              <a:t>Berätta upplägget för dagen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97826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sv-SE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Ordet </a:t>
            </a:r>
            <a:r>
              <a:rPr lang="sv-SE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trakeostoma</a:t>
            </a:r>
            <a:r>
              <a:rPr lang="sv-SE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betyder</a:t>
            </a:r>
            <a:r>
              <a:rPr lang="sv-SE" sz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”luftöppning”. Strupsnittet görs nedanför stämbanden, </a:t>
            </a:r>
            <a:r>
              <a:rPr lang="sv-SE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oftast mellan andra</a:t>
            </a:r>
            <a:r>
              <a:rPr lang="sv-SE" sz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till tredje </a:t>
            </a:r>
            <a:r>
              <a:rPr lang="sv-SE" sz="1200" baseline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trakealringen</a:t>
            </a:r>
            <a:r>
              <a:rPr lang="sv-SE" sz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I detta hål sätter man i </a:t>
            </a:r>
            <a:r>
              <a:rPr lang="sv-SE" sz="1200" baseline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trakealkanylen</a:t>
            </a:r>
            <a:r>
              <a:rPr lang="sv-SE" sz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och på detta sätt skapar man en konstgjort luftväg. </a:t>
            </a:r>
          </a:p>
          <a:p>
            <a:pPr marL="228600" indent="-228600">
              <a:buAutoNum type="arabicPeriod"/>
            </a:pPr>
            <a:r>
              <a:rPr lang="sv-SE" sz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Luften passerar genom kanylen oberoende av de övre luftvägarna. Luften väljer alltid den lättaste vägen. På bilden ser man en </a:t>
            </a:r>
            <a:r>
              <a:rPr lang="sv-SE" sz="1200" baseline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trakealkanyl</a:t>
            </a:r>
            <a:r>
              <a:rPr lang="sv-SE" sz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med </a:t>
            </a:r>
            <a:r>
              <a:rPr lang="sv-SE" sz="1200" baseline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kuff</a:t>
            </a:r>
            <a:r>
              <a:rPr lang="sv-SE" sz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Detta innebär att man kan blåsa upp en liten ballong på kanylen på insidan av luftstrupen. Vi kommer prata mer om </a:t>
            </a:r>
            <a:r>
              <a:rPr lang="sv-SE" sz="1200" baseline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kuffad</a:t>
            </a:r>
            <a:r>
              <a:rPr lang="sv-SE" sz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kanyl lite senare. </a:t>
            </a:r>
          </a:p>
          <a:p>
            <a:pPr marL="228600" indent="-228600">
              <a:buAutoNum type="arabicPeriod"/>
            </a:pPr>
            <a:r>
              <a:rPr lang="sv-SE" sz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Matstrupen sitter bakom luftstrupen och vanligtvis så går det bra att svälja och äta trots </a:t>
            </a:r>
            <a:r>
              <a:rPr lang="sv-SE" sz="1200" baseline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trakealkanyl</a:t>
            </a:r>
            <a:r>
              <a:rPr lang="sv-SE" sz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Kanylen i sig är inget hinder. Stämbanden sitter ovanför kanylen. För att få fram ljud behöver luft passera förbi stämbanden, en </a:t>
            </a:r>
            <a:r>
              <a:rPr lang="sv-SE" sz="1200" baseline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kuffad</a:t>
            </a:r>
            <a:r>
              <a:rPr lang="sv-SE" sz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kanyl kan ge svårigheter till tal, även en </a:t>
            </a:r>
            <a:r>
              <a:rPr lang="sv-SE" sz="1200" baseline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okuffad</a:t>
            </a:r>
            <a:r>
              <a:rPr lang="sv-SE" sz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kanyl kan försvåra talet.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5043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sv-SE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Ordet </a:t>
            </a:r>
            <a:r>
              <a:rPr lang="sv-SE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trakeostoma</a:t>
            </a:r>
            <a:r>
              <a:rPr lang="sv-SE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betyder</a:t>
            </a:r>
            <a:r>
              <a:rPr lang="sv-SE" sz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”luftöppning”. Strupsnittet görs nedanför stämbanden, </a:t>
            </a:r>
            <a:r>
              <a:rPr lang="sv-SE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oftast mellan andra</a:t>
            </a:r>
            <a:r>
              <a:rPr lang="sv-SE" sz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till tredje </a:t>
            </a:r>
            <a:r>
              <a:rPr lang="sv-SE" sz="1200" baseline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trakealringen</a:t>
            </a:r>
            <a:r>
              <a:rPr lang="sv-SE" sz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I detta hål sätter man i </a:t>
            </a:r>
            <a:r>
              <a:rPr lang="sv-SE" sz="1200" baseline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trakealkanylen</a:t>
            </a:r>
            <a:r>
              <a:rPr lang="sv-SE" sz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och på detta sätt skapar man en konstgjort luftväg. </a:t>
            </a:r>
          </a:p>
          <a:p>
            <a:pPr marL="228600" indent="-228600">
              <a:buAutoNum type="arabicPeriod"/>
            </a:pPr>
            <a:r>
              <a:rPr lang="sv-SE" sz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Luften passerar genom kanylen oberoende av de övre luftvägarna. Luften väljer alltid den lättaste vägen. På bilden ser man en </a:t>
            </a:r>
            <a:r>
              <a:rPr lang="sv-SE" sz="1200" baseline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trakealkanyl</a:t>
            </a:r>
            <a:r>
              <a:rPr lang="sv-SE" sz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med </a:t>
            </a:r>
            <a:r>
              <a:rPr lang="sv-SE" sz="1200" baseline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kuff</a:t>
            </a:r>
            <a:r>
              <a:rPr lang="sv-SE" sz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Detta innebär att man kan blåsa upp en liten ballong på kanylen på insidan av luftstrupen. Vi kommer prata mer om </a:t>
            </a:r>
            <a:r>
              <a:rPr lang="sv-SE" sz="1200" baseline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kuffad</a:t>
            </a:r>
            <a:r>
              <a:rPr lang="sv-SE" sz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kanyl lite senare. </a:t>
            </a:r>
          </a:p>
          <a:p>
            <a:pPr marL="228600" indent="-228600">
              <a:buAutoNum type="arabicPeriod"/>
            </a:pPr>
            <a:r>
              <a:rPr lang="sv-SE" sz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Matstrupen sitter bakom luftstrupen och vanligtvis så går det bra att svälja och äta trots </a:t>
            </a:r>
            <a:r>
              <a:rPr lang="sv-SE" sz="1200" baseline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trakealkanyl</a:t>
            </a:r>
            <a:r>
              <a:rPr lang="sv-SE" sz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Kanylen i sig är inget hinder. Stämbanden sitter ovanför kanylen. För att få fram ljud behöver luft passera förbi stämbanden, en </a:t>
            </a:r>
            <a:r>
              <a:rPr lang="sv-SE" sz="1200" baseline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kuffad</a:t>
            </a:r>
            <a:r>
              <a:rPr lang="sv-SE" sz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kanyl kan ge svårigheter till tal, även en </a:t>
            </a:r>
            <a:r>
              <a:rPr lang="sv-SE" sz="1200" baseline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okuffad</a:t>
            </a:r>
            <a:r>
              <a:rPr lang="sv-SE" sz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kanyl kan försvåra talet.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72780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sv-SE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Ordet </a:t>
            </a:r>
            <a:r>
              <a:rPr lang="sv-SE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trakeostoma</a:t>
            </a:r>
            <a:r>
              <a:rPr lang="sv-SE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betyder</a:t>
            </a:r>
            <a:r>
              <a:rPr lang="sv-SE" sz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”luftöppning”. Strupsnittet görs nedanför stämbanden, </a:t>
            </a:r>
            <a:r>
              <a:rPr lang="sv-SE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oftast mellan andra</a:t>
            </a:r>
            <a:r>
              <a:rPr lang="sv-SE" sz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till tredje </a:t>
            </a:r>
            <a:r>
              <a:rPr lang="sv-SE" sz="1200" baseline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trakealringen</a:t>
            </a:r>
            <a:r>
              <a:rPr lang="sv-SE" sz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I detta hål sätter man i </a:t>
            </a:r>
            <a:r>
              <a:rPr lang="sv-SE" sz="1200" baseline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trakealkanylen</a:t>
            </a:r>
            <a:r>
              <a:rPr lang="sv-SE" sz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och på detta sätt skapar man en konstgjort luftväg. </a:t>
            </a:r>
          </a:p>
          <a:p>
            <a:pPr marL="228600" indent="-228600">
              <a:buAutoNum type="arabicPeriod"/>
            </a:pPr>
            <a:r>
              <a:rPr lang="sv-SE" sz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Luften passerar genom kanylen oberoende av de övre luftvägarna. Luften väljer alltid den lättaste vägen. På bilden ser man en </a:t>
            </a:r>
            <a:r>
              <a:rPr lang="sv-SE" sz="1200" baseline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trakealkanyl</a:t>
            </a:r>
            <a:r>
              <a:rPr lang="sv-SE" sz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med </a:t>
            </a:r>
            <a:r>
              <a:rPr lang="sv-SE" sz="1200" baseline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kuff</a:t>
            </a:r>
            <a:r>
              <a:rPr lang="sv-SE" sz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Detta innebär att man kan blåsa upp en liten ballong på kanylen på insidan av luftstrupen. Vi kommer prata mer om </a:t>
            </a:r>
            <a:r>
              <a:rPr lang="sv-SE" sz="1200" baseline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kuffad</a:t>
            </a:r>
            <a:r>
              <a:rPr lang="sv-SE" sz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kanyl lite senare. </a:t>
            </a:r>
          </a:p>
          <a:p>
            <a:pPr marL="228600" indent="-228600">
              <a:buAutoNum type="arabicPeriod"/>
            </a:pPr>
            <a:r>
              <a:rPr lang="sv-SE" sz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Matstrupen sitter bakom luftstrupen och vanligtvis så går det bra att svälja och äta trots </a:t>
            </a:r>
            <a:r>
              <a:rPr lang="sv-SE" sz="1200" baseline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trakealkanyl</a:t>
            </a:r>
            <a:r>
              <a:rPr lang="sv-SE" sz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Kanylen i sig är inget hinder. Stämbanden sitter ovanför kanylen. För att få fram ljud behöver luft passera förbi stämbanden, en </a:t>
            </a:r>
            <a:r>
              <a:rPr lang="sv-SE" sz="1200" baseline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kuffad</a:t>
            </a:r>
            <a:r>
              <a:rPr lang="sv-SE" sz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kanyl kan ge svårigheter till tal, även en </a:t>
            </a:r>
            <a:r>
              <a:rPr lang="sv-SE" sz="1200" baseline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okuffad</a:t>
            </a:r>
            <a:r>
              <a:rPr lang="sv-SE" sz="12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kanyl kan försvåra talet.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0CB7F7-2DE7-442F-B621-87F2D8E04FE8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4202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 för 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12"/>
          <p:cNvSpPr txBox="1">
            <a:spLocks/>
          </p:cNvSpPr>
          <p:nvPr userDrawn="1"/>
        </p:nvSpPr>
        <p:spPr>
          <a:xfrm>
            <a:off x="1046759" y="1884385"/>
            <a:ext cx="3551646" cy="1027480"/>
          </a:xfrm>
          <a:prstGeom prst="rect">
            <a:avLst/>
          </a:prstGeom>
        </p:spPr>
        <p:txBody>
          <a:bodyPr/>
          <a:lstStyle>
            <a:lvl1pPr marL="285750" indent="-285750" algn="l" defTabSz="762000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6575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0975" indent="-180975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90700" indent="-1762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54238" indent="-873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38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6pPr>
            <a:lvl7pPr marL="2895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7pPr>
            <a:lvl8pPr marL="3352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8pPr>
            <a:lvl9pPr marL="3810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sv-SE" sz="1400" b="1" kern="0" dirty="0" smtClean="0">
                <a:solidFill>
                  <a:srgbClr val="155697"/>
                </a:solidFill>
              </a:rPr>
              <a:t>Skapa ny sida</a:t>
            </a:r>
          </a:p>
          <a:p>
            <a:pPr marL="285750" indent="-285750">
              <a:spcBef>
                <a:spcPts val="160"/>
              </a:spcBef>
            </a:pPr>
            <a:r>
              <a:rPr lang="sv-SE" sz="1200" b="0" u="none" kern="0" dirty="0" smtClean="0"/>
              <a:t>I menyn </a:t>
            </a:r>
            <a:r>
              <a:rPr lang="sv-SE" sz="1200" b="1" u="none" kern="0" dirty="0" smtClean="0"/>
              <a:t>Start</a:t>
            </a:r>
            <a:r>
              <a:rPr lang="sv-SE" sz="1200" b="1" u="none" kern="0" baseline="0" dirty="0" smtClean="0"/>
              <a:t> </a:t>
            </a:r>
            <a:r>
              <a:rPr lang="sv-SE" sz="1200" b="0" u="none" kern="0" baseline="0" dirty="0" smtClean="0"/>
              <a:t>hittar du</a:t>
            </a:r>
            <a:r>
              <a:rPr lang="sv-SE" sz="1200" b="1" u="none" kern="0" baseline="0" dirty="0" smtClean="0"/>
              <a:t> </a:t>
            </a:r>
            <a:r>
              <a:rPr lang="sv-SE" sz="1200" b="0" i="1" u="none" kern="0" baseline="0" dirty="0" smtClean="0"/>
              <a:t>Ny bild</a:t>
            </a:r>
            <a:r>
              <a:rPr lang="sv-SE" sz="1200" b="0" u="none" kern="0" baseline="0" dirty="0" smtClean="0"/>
              <a:t>.</a:t>
            </a:r>
            <a:r>
              <a:rPr lang="sv-SE" sz="1200" b="0" u="none" kern="0" dirty="0" smtClean="0"/>
              <a:t> </a:t>
            </a:r>
          </a:p>
          <a:p>
            <a:pPr marL="285750" indent="-285750">
              <a:spcBef>
                <a:spcPts val="160"/>
              </a:spcBef>
            </a:pPr>
            <a:r>
              <a:rPr lang="sv-SE" sz="1200" i="0" u="none" kern="0" dirty="0" smtClean="0"/>
              <a:t>Klicka på pilen</a:t>
            </a:r>
            <a:r>
              <a:rPr lang="sv-SE" sz="1200" i="0" u="none" kern="0" baseline="0" dirty="0" smtClean="0"/>
              <a:t> och välj den </a:t>
            </a:r>
            <a:r>
              <a:rPr lang="sv-SE" sz="1200" i="0" u="none" kern="0" baseline="0" dirty="0" err="1" smtClean="0"/>
              <a:t>sidmall</a:t>
            </a:r>
            <a:r>
              <a:rPr lang="sv-SE" sz="1200" i="0" u="none" kern="0" baseline="0" dirty="0" smtClean="0"/>
              <a:t> du behöver.</a:t>
            </a:r>
            <a:endParaRPr lang="sv-SE" sz="1400" i="0" u="none" kern="0" baseline="0" dirty="0" smtClean="0"/>
          </a:p>
          <a:p>
            <a:endParaRPr lang="sv-SE" sz="1400" i="0" u="none" kern="0" baseline="0" dirty="0" smtClean="0"/>
          </a:p>
          <a:p>
            <a:endParaRPr lang="sv-SE" sz="1400" i="0" u="none" kern="0" baseline="0" dirty="0" smtClean="0"/>
          </a:p>
          <a:p>
            <a:endParaRPr lang="sv-SE" sz="1400" i="0" u="none" kern="0" baseline="0" dirty="0" smtClean="0"/>
          </a:p>
          <a:p>
            <a:pPr marL="228600" marR="0" indent="-228600" algn="l" defTabSz="762000" rtl="0" eaLnBrk="1" fontAlgn="base" latinLnBrk="0" hangingPunct="1">
              <a:lnSpc>
                <a:spcPct val="100000"/>
              </a:lnSpc>
              <a:spcBef>
                <a:spcPts val="160"/>
              </a:spcBef>
              <a:spcAft>
                <a:spcPct val="0"/>
              </a:spcAft>
              <a:buClr>
                <a:schemeClr val="tx2"/>
              </a:buClr>
              <a:buSzTx/>
              <a:buFont typeface="+mj-lt"/>
              <a:buAutoNum type="arabicPeriod"/>
              <a:tabLst/>
              <a:defRPr/>
            </a:pPr>
            <a:endParaRPr lang="sv-SE" sz="1200" kern="0" dirty="0" smtClean="0"/>
          </a:p>
          <a:p>
            <a:pPr marL="0" indent="0">
              <a:buNone/>
            </a:pPr>
            <a:endParaRPr lang="sv-SE" sz="1200" kern="0" dirty="0" smtClean="0"/>
          </a:p>
          <a:p>
            <a:pPr marL="0" indent="0">
              <a:buNone/>
            </a:pPr>
            <a:endParaRPr lang="sv-SE" sz="1200" kern="0" dirty="0" smtClean="0"/>
          </a:p>
          <a:p>
            <a:pPr marL="0" indent="0">
              <a:buNone/>
            </a:pPr>
            <a:endParaRPr lang="sv-SE" sz="1200" kern="0" dirty="0" smtClean="0"/>
          </a:p>
          <a:p>
            <a:pPr marL="0" indent="0">
              <a:buNone/>
            </a:pPr>
            <a:endParaRPr lang="sv-SE" sz="1200" kern="0" dirty="0"/>
          </a:p>
          <a:p>
            <a:endParaRPr lang="sv-SE" sz="1400" kern="0" dirty="0" smtClean="0"/>
          </a:p>
        </p:txBody>
      </p:sp>
      <p:sp>
        <p:nvSpPr>
          <p:cNvPr id="5" name="Rubrik 8"/>
          <p:cNvSpPr txBox="1">
            <a:spLocks/>
          </p:cNvSpPr>
          <p:nvPr userDrawn="1"/>
        </p:nvSpPr>
        <p:spPr>
          <a:xfrm>
            <a:off x="1034250" y="581288"/>
            <a:ext cx="5619750" cy="465534"/>
          </a:xfrm>
          <a:prstGeom prst="rect">
            <a:avLst/>
          </a:prstGeom>
        </p:spPr>
        <p:txBody>
          <a:bodyPr/>
          <a:lstStyle>
            <a:lvl1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2pPr>
            <a:lvl3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3pPr>
            <a:lvl4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4pPr>
            <a:lvl5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5pPr>
            <a:lvl6pPr marL="4572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6pPr>
            <a:lvl7pPr marL="9144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7pPr>
            <a:lvl8pPr marL="13716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8pPr>
            <a:lvl9pPr marL="18288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9pPr>
          </a:lstStyle>
          <a:p>
            <a:r>
              <a:rPr lang="sv-SE" kern="0" dirty="0" smtClean="0"/>
              <a:t>Våra nya mallar</a:t>
            </a:r>
            <a:endParaRPr lang="sv-SE" kern="0" dirty="0"/>
          </a:p>
        </p:txBody>
      </p:sp>
      <p:grpSp>
        <p:nvGrpSpPr>
          <p:cNvPr id="17" name="Grupp 16"/>
          <p:cNvGrpSpPr/>
          <p:nvPr userDrawn="1"/>
        </p:nvGrpSpPr>
        <p:grpSpPr>
          <a:xfrm>
            <a:off x="1153326" y="2947015"/>
            <a:ext cx="1761936" cy="992330"/>
            <a:chOff x="1545535" y="1656085"/>
            <a:chExt cx="1990725" cy="1085850"/>
          </a:xfrm>
        </p:grpSpPr>
        <p:pic>
          <p:nvPicPr>
            <p:cNvPr id="6" name="Bildobjekt 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5535" y="1656085"/>
              <a:ext cx="1990725" cy="10858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" name="Ellips 1"/>
            <p:cNvSpPr/>
            <p:nvPr userDrawn="1"/>
          </p:nvSpPr>
          <p:spPr bwMode="auto">
            <a:xfrm>
              <a:off x="2647464" y="2404704"/>
              <a:ext cx="152380" cy="152380"/>
            </a:xfrm>
            <a:prstGeom prst="ellipse">
              <a:avLst/>
            </a:prstGeom>
            <a:noFill/>
            <a:ln w="12700" cap="flat" cmpd="sng" algn="ctr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9" name="Grupp 48"/>
          <p:cNvGrpSpPr/>
          <p:nvPr userDrawn="1"/>
        </p:nvGrpSpPr>
        <p:grpSpPr>
          <a:xfrm>
            <a:off x="4584348" y="2911864"/>
            <a:ext cx="1761936" cy="999291"/>
            <a:chOff x="1563890" y="3912629"/>
            <a:chExt cx="1990725" cy="1085850"/>
          </a:xfrm>
        </p:grpSpPr>
        <p:pic>
          <p:nvPicPr>
            <p:cNvPr id="30" name="Bildobjekt 2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3890" y="3912629"/>
              <a:ext cx="1990725" cy="10858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4" name="Rektangel 43"/>
            <p:cNvSpPr/>
            <p:nvPr userDrawn="1"/>
          </p:nvSpPr>
          <p:spPr bwMode="auto">
            <a:xfrm>
              <a:off x="2802016" y="4183582"/>
              <a:ext cx="736413" cy="215328"/>
            </a:xfrm>
            <a:prstGeom prst="rect">
              <a:avLst/>
            </a:prstGeom>
            <a:noFill/>
            <a:ln w="127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600" b="0" i="0" u="none" strike="noStrike" cap="none" normalizeH="0" baseline="0" smtClean="0">
                <a:ln>
                  <a:noFill/>
                </a:ln>
                <a:noFill/>
                <a:effectLst/>
                <a:latin typeface="Arial" charset="0"/>
              </a:endParaRPr>
            </a:p>
          </p:txBody>
        </p:sp>
      </p:grpSp>
      <p:sp>
        <p:nvSpPr>
          <p:cNvPr id="15" name="Rektangel 14"/>
          <p:cNvSpPr/>
          <p:nvPr userDrawn="1"/>
        </p:nvSpPr>
        <p:spPr>
          <a:xfrm>
            <a:off x="4501299" y="1884384"/>
            <a:ext cx="4572000" cy="9130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sv-SE" sz="1400" b="1" kern="0" dirty="0" smtClean="0">
                <a:solidFill>
                  <a:srgbClr val="155697"/>
                </a:solidFill>
              </a:rPr>
              <a:t>Ändra mall på en befintlig sida</a:t>
            </a:r>
          </a:p>
          <a:p>
            <a:pPr marL="171450" indent="-171450">
              <a:spcBef>
                <a:spcPts val="160"/>
              </a:spcBef>
              <a:buFont typeface="Arial" panose="020B0604020202020204" pitchFamily="34" charset="0"/>
              <a:buChar char="•"/>
            </a:pPr>
            <a:r>
              <a:rPr lang="sv-SE" sz="1200" b="0" u="none" kern="0" dirty="0" smtClean="0"/>
              <a:t>Markera den sida i presentationen som du </a:t>
            </a:r>
            <a:br>
              <a:rPr lang="sv-SE" sz="1200" b="0" u="none" kern="0" dirty="0" smtClean="0"/>
            </a:br>
            <a:r>
              <a:rPr lang="sv-SE" sz="1200" b="0" u="none" kern="0" dirty="0" smtClean="0"/>
              <a:t>vill byta </a:t>
            </a:r>
            <a:r>
              <a:rPr lang="sv-SE" sz="1200" b="0" u="none" kern="0" dirty="0" err="1" smtClean="0"/>
              <a:t>sidmall</a:t>
            </a:r>
            <a:r>
              <a:rPr lang="sv-SE" sz="1200" b="0" u="none" kern="0" dirty="0" smtClean="0"/>
              <a:t> på. </a:t>
            </a:r>
          </a:p>
          <a:p>
            <a:pPr marL="171450" marR="0" indent="-171450" algn="l" defTabSz="762000" rtl="0" eaLnBrk="1" fontAlgn="base" latinLnBrk="0" hangingPunct="1">
              <a:lnSpc>
                <a:spcPct val="100000"/>
              </a:lnSpc>
              <a:spcBef>
                <a:spcPts val="160"/>
              </a:spcBef>
              <a:spcAft>
                <a:spcPct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b="0" u="none" kern="0" dirty="0" smtClean="0"/>
              <a:t>Gå</a:t>
            </a:r>
            <a:r>
              <a:rPr lang="sv-SE" sz="1200" b="0" u="none" kern="0" baseline="0" dirty="0" smtClean="0"/>
              <a:t> upp till menyn </a:t>
            </a:r>
            <a:r>
              <a:rPr lang="sv-SE" sz="1200" b="1" u="none" kern="0" dirty="0" smtClean="0"/>
              <a:t>Start</a:t>
            </a:r>
            <a:r>
              <a:rPr lang="sv-SE" sz="1200" b="1" u="none" kern="0" baseline="0" dirty="0" smtClean="0"/>
              <a:t> </a:t>
            </a:r>
            <a:r>
              <a:rPr lang="sv-SE" sz="1200" b="0" u="none" kern="0" baseline="0" dirty="0" smtClean="0"/>
              <a:t>och välj</a:t>
            </a:r>
            <a:r>
              <a:rPr lang="sv-SE" sz="1200" b="1" u="none" kern="0" baseline="0" dirty="0" smtClean="0"/>
              <a:t> </a:t>
            </a:r>
            <a:r>
              <a:rPr lang="sv-SE" sz="1200" b="0" i="1" u="none" kern="0" baseline="0" dirty="0" smtClean="0"/>
              <a:t>Layout</a:t>
            </a:r>
            <a:r>
              <a:rPr lang="sv-SE" sz="1200" b="0" u="none" kern="0" baseline="0" dirty="0" smtClean="0"/>
              <a:t>.</a:t>
            </a:r>
            <a:r>
              <a:rPr lang="sv-SE" sz="1200" b="0" u="none" kern="0" dirty="0" smtClean="0"/>
              <a:t> </a:t>
            </a:r>
          </a:p>
        </p:txBody>
      </p:sp>
      <p:sp>
        <p:nvSpPr>
          <p:cNvPr id="11" name="Platshållare för text 12"/>
          <p:cNvSpPr txBox="1">
            <a:spLocks/>
          </p:cNvSpPr>
          <p:nvPr userDrawn="1"/>
        </p:nvSpPr>
        <p:spPr>
          <a:xfrm>
            <a:off x="1051491" y="1139021"/>
            <a:ext cx="6419585" cy="691441"/>
          </a:xfrm>
          <a:prstGeom prst="rect">
            <a:avLst/>
          </a:prstGeom>
        </p:spPr>
        <p:txBody>
          <a:bodyPr/>
          <a:lstStyle>
            <a:lvl1pPr marL="285750" indent="-285750" algn="l" defTabSz="762000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6575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0975" indent="-180975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90700" indent="-1762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54238" indent="-873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38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6pPr>
            <a:lvl7pPr marL="2895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7pPr>
            <a:lvl8pPr marL="3352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8pPr>
            <a:lvl9pPr marL="3810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spcBef>
                <a:spcPts val="160"/>
              </a:spcBef>
              <a:buNone/>
            </a:pPr>
            <a:r>
              <a:rPr lang="sv-SE" sz="1200" b="1" i="0" u="none" kern="0" baseline="0" dirty="0" smtClean="0"/>
              <a:t>Det finns två gemensamma powerpointmallar för organisationen, en blå och en vit. Du hittar båda i VIS. Avsändaren är Region Norrbotten, oavsett vilken division vi tillhör. Använd de befintliga sidmallarna (layout) så långt det är möjligt.</a:t>
            </a:r>
            <a:endParaRPr lang="sv-SE" sz="1400" i="0" u="none" kern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851852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Hel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519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4132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Helbild med text ovanp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519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2001" y="734616"/>
            <a:ext cx="3590925" cy="2065734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6368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2335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11B14E6-C6C7-4183-9CEA-E4FC56A4880A}" type="datetimeFigureOut">
              <a:rPr lang="sv-SE" smtClean="0"/>
              <a:t>2021-11-29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23F52B4-E077-4F9B-A783-721871D1DF0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903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tel &amp; presentatö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1319002" y="1084333"/>
            <a:ext cx="6497905" cy="1011503"/>
          </a:xfrm>
          <a:prstGeom prst="rect">
            <a:avLst/>
          </a:prstGeom>
        </p:spPr>
        <p:txBody>
          <a:bodyPr anchor="b"/>
          <a:lstStyle>
            <a:lvl1pPr algn="ctr">
              <a:defRPr sz="3200" b="1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text 12"/>
          <p:cNvSpPr>
            <a:spLocks noGrp="1"/>
          </p:cNvSpPr>
          <p:nvPr>
            <p:ph type="body" sz="quarter" idx="14"/>
          </p:nvPr>
        </p:nvSpPr>
        <p:spPr>
          <a:xfrm>
            <a:off x="1319002" y="2127489"/>
            <a:ext cx="6505997" cy="68853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293923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8"/>
          <p:cNvSpPr>
            <a:spLocks noGrp="1"/>
          </p:cNvSpPr>
          <p:nvPr>
            <p:ph type="title"/>
          </p:nvPr>
        </p:nvSpPr>
        <p:spPr>
          <a:xfrm>
            <a:off x="1592722" y="384370"/>
            <a:ext cx="5978095" cy="834016"/>
          </a:xfrm>
          <a:prstGeom prst="rect">
            <a:avLst/>
          </a:prstGeom>
        </p:spPr>
        <p:txBody>
          <a:bodyPr anchor="b" anchorCtr="0"/>
          <a:lstStyle>
            <a:lvl1pPr>
              <a:defRPr sz="2400" b="1" baseline="0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6" name="Platshållare för innehåll 2"/>
          <p:cNvSpPr>
            <a:spLocks noGrp="1"/>
          </p:cNvSpPr>
          <p:nvPr>
            <p:ph sz="half" idx="1"/>
          </p:nvPr>
        </p:nvSpPr>
        <p:spPr>
          <a:xfrm>
            <a:off x="1592722" y="1314953"/>
            <a:ext cx="5978096" cy="303320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44556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ra figur elle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innehåll 2"/>
          <p:cNvSpPr>
            <a:spLocks noGrp="1"/>
          </p:cNvSpPr>
          <p:nvPr>
            <p:ph sz="half" idx="1"/>
          </p:nvPr>
        </p:nvSpPr>
        <p:spPr>
          <a:xfrm>
            <a:off x="1134534" y="355601"/>
            <a:ext cx="6917266" cy="399256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736789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igur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8"/>
          <p:cNvSpPr>
            <a:spLocks noGrp="1"/>
          </p:cNvSpPr>
          <p:nvPr>
            <p:ph type="title"/>
          </p:nvPr>
        </p:nvSpPr>
        <p:spPr>
          <a:xfrm>
            <a:off x="5494493" y="439043"/>
            <a:ext cx="3197701" cy="607580"/>
          </a:xfrm>
          <a:prstGeom prst="rect">
            <a:avLst/>
          </a:prstGeom>
        </p:spPr>
        <p:txBody>
          <a:bodyPr anchor="b" anchorCtr="0"/>
          <a:lstStyle>
            <a:lvl1pPr>
              <a:defRPr sz="2000" b="1" baseline="0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innehåll 2"/>
          <p:cNvSpPr>
            <a:spLocks noGrp="1"/>
          </p:cNvSpPr>
          <p:nvPr>
            <p:ph sz="half" idx="1"/>
          </p:nvPr>
        </p:nvSpPr>
        <p:spPr>
          <a:xfrm>
            <a:off x="525982" y="465857"/>
            <a:ext cx="4879497" cy="388230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1600" baseline="0">
                <a:latin typeface="+mn-lt"/>
              </a:defRPr>
            </a:lvl1pPr>
            <a:lvl2pPr marL="536575" indent="0">
              <a:buNone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sz="half" idx="10"/>
          </p:nvPr>
        </p:nvSpPr>
        <p:spPr>
          <a:xfrm>
            <a:off x="5494492" y="1065563"/>
            <a:ext cx="3212538" cy="328260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961013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Foto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495300" y="2585971"/>
            <a:ext cx="200977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sv-SE" sz="1100" dirty="0" smtClean="0"/>
              <a:t>OBS! Om du behöver justera bilden inom ramen – dubbelklicka på bilden och välj verktyget ”Beskär” som dyker upp i menyn.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238500" y="258945"/>
            <a:ext cx="5295900" cy="825388"/>
          </a:xfrm>
          <a:prstGeom prst="rect">
            <a:avLst/>
          </a:prstGeom>
        </p:spPr>
        <p:txBody>
          <a:bodyPr anchor="ctr"/>
          <a:lstStyle>
            <a:lvl1pPr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857500" cy="460586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6" name="Platshållare för innehåll 2"/>
          <p:cNvSpPr>
            <a:spLocks noGrp="1"/>
          </p:cNvSpPr>
          <p:nvPr>
            <p:ph sz="half" idx="10"/>
          </p:nvPr>
        </p:nvSpPr>
        <p:spPr>
          <a:xfrm>
            <a:off x="3234389" y="1216319"/>
            <a:ext cx="5300190" cy="3131844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257691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72448" y="322899"/>
            <a:ext cx="7550022" cy="742660"/>
          </a:xfrm>
          <a:prstGeom prst="rect">
            <a:avLst/>
          </a:prstGeom>
        </p:spPr>
        <p:txBody>
          <a:bodyPr anchor="ctr" anchorCtr="0"/>
          <a:lstStyle>
            <a:lvl1pPr algn="l"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683211" y="1232439"/>
            <a:ext cx="3557174" cy="3094396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 flipH="1">
            <a:off x="4434107" y="1259302"/>
            <a:ext cx="22878" cy="305677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rgbClr val="6A6C63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5" name="Content Placeholder 2"/>
          <p:cNvSpPr>
            <a:spLocks noGrp="1"/>
          </p:cNvSpPr>
          <p:nvPr>
            <p:ph sz="half" idx="10"/>
          </p:nvPr>
        </p:nvSpPr>
        <p:spPr>
          <a:xfrm>
            <a:off x="4665297" y="1232439"/>
            <a:ext cx="3557174" cy="3094396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39313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Jämförels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72448" y="247552"/>
            <a:ext cx="7560784" cy="774953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FontTx/>
              <a:buNone/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683210" y="1647196"/>
            <a:ext cx="3664797" cy="269945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1"/>
          </p:nvPr>
        </p:nvSpPr>
        <p:spPr>
          <a:xfrm>
            <a:off x="669464" y="1043308"/>
            <a:ext cx="3702264" cy="4810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b="1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4555069" y="1648910"/>
            <a:ext cx="3690650" cy="269925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4564979" y="1045022"/>
            <a:ext cx="3680739" cy="4810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b="1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677333" y="1591733"/>
            <a:ext cx="3691467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1" name="Rak 10"/>
          <p:cNvCxnSpPr/>
          <p:nvPr userDrawn="1"/>
        </p:nvCxnSpPr>
        <p:spPr bwMode="auto">
          <a:xfrm>
            <a:off x="4555068" y="1591733"/>
            <a:ext cx="3691467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2096424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735366"/>
            <a:ext cx="5486400" cy="60325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10000"/>
              </a:lnSpc>
              <a:buNone/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2288" y="3306737"/>
            <a:ext cx="5486400" cy="425450"/>
          </a:xfrm>
          <a:prstGeom prst="rect">
            <a:avLst/>
          </a:prstGeom>
        </p:spPr>
        <p:txBody>
          <a:bodyPr anchor="b" anchorCtr="0"/>
          <a:lstStyle>
            <a:lvl1pPr>
              <a:defRPr sz="1600"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809276" y="330198"/>
            <a:ext cx="5455123" cy="292983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96198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179388" y="4731544"/>
            <a:ext cx="20875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600" dirty="0">
                <a:solidFill>
                  <a:srgbClr val="969696"/>
                </a:solidFill>
              </a:rPr>
              <a:t/>
            </a:r>
            <a:br>
              <a:rPr lang="sv-SE" sz="600" dirty="0">
                <a:solidFill>
                  <a:srgbClr val="969696"/>
                </a:solidFill>
              </a:rPr>
            </a:br>
            <a:endParaRPr lang="sv-SE" sz="600" dirty="0">
              <a:solidFill>
                <a:srgbClr val="969696"/>
              </a:solidFill>
            </a:endParaRPr>
          </a:p>
        </p:txBody>
      </p:sp>
      <p:grpSp>
        <p:nvGrpSpPr>
          <p:cNvPr id="4" name="Grupp 3"/>
          <p:cNvGrpSpPr/>
          <p:nvPr/>
        </p:nvGrpSpPr>
        <p:grpSpPr>
          <a:xfrm>
            <a:off x="0" y="4609898"/>
            <a:ext cx="9148590" cy="542069"/>
            <a:chOff x="16894" y="4623978"/>
            <a:chExt cx="9127106" cy="542069"/>
          </a:xfrm>
        </p:grpSpPr>
        <p:pic>
          <p:nvPicPr>
            <p:cNvPr id="5" name="Picture 8" descr="bakgr_bla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94" y="4623978"/>
              <a:ext cx="9127106" cy="542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Bildobjekt 6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4212" y="4761855"/>
              <a:ext cx="1407810" cy="2112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20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3" r:id="rId2"/>
    <p:sldLayoutId id="2147483671" r:id="rId3"/>
    <p:sldLayoutId id="2147483678" r:id="rId4"/>
    <p:sldLayoutId id="2147483672" r:id="rId5"/>
    <p:sldLayoutId id="2147483662" r:id="rId6"/>
    <p:sldLayoutId id="2147483674" r:id="rId7"/>
    <p:sldLayoutId id="2147483677" r:id="rId8"/>
    <p:sldLayoutId id="2147483676" r:id="rId9"/>
    <p:sldLayoutId id="2147483664" r:id="rId10"/>
    <p:sldLayoutId id="2147483680" r:id="rId11"/>
    <p:sldLayoutId id="2147483679" r:id="rId12"/>
    <p:sldLayoutId id="2147483681" r:id="rId13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7620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2pPr>
      <a:lvl3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3pPr>
      <a:lvl4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4pPr>
      <a:lvl5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5pPr>
      <a:lvl6pPr marL="4572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6pPr>
      <a:lvl7pPr marL="9144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7pPr>
      <a:lvl8pPr marL="13716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8pPr>
      <a:lvl9pPr marL="18288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9pPr>
    </p:titleStyle>
    <p:bodyStyle>
      <a:lvl1pPr marL="107950" indent="-107950" algn="l" defTabSz="762000" rtl="0" eaLnBrk="1" fontAlgn="base" hangingPunct="1">
        <a:spcBef>
          <a:spcPct val="100000"/>
        </a:spcBef>
        <a:spcAft>
          <a:spcPct val="0"/>
        </a:spcAft>
        <a:buClr>
          <a:schemeClr val="tx2"/>
        </a:buClr>
        <a:buFont typeface="Arial" charset="0"/>
        <a:buChar char="•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720725" indent="-18415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Arial" charset="0"/>
        <a:buChar char="–"/>
        <a:defRPr sz="1600">
          <a:solidFill>
            <a:schemeClr val="tx2"/>
          </a:solidFill>
          <a:latin typeface="+mn-lt"/>
        </a:defRPr>
      </a:lvl2pPr>
      <a:lvl3pPr marL="1257300" indent="-87313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5000"/>
        <a:buFont typeface="Arial" charset="0"/>
        <a:buChar char="•"/>
        <a:defRPr sz="1600">
          <a:solidFill>
            <a:schemeClr val="tx2"/>
          </a:solidFill>
          <a:latin typeface="+mn-lt"/>
        </a:defRPr>
      </a:lvl3pPr>
      <a:lvl4pPr marL="1790700" indent="-176213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Arial" charset="0"/>
        <a:buChar char="–"/>
        <a:defRPr sz="1600">
          <a:solidFill>
            <a:schemeClr val="tx2"/>
          </a:solidFill>
          <a:latin typeface="+mn-lt"/>
        </a:defRPr>
      </a:lvl4pPr>
      <a:lvl5pPr marL="2154238" indent="-87313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Arial" charset="0"/>
        <a:buChar char="•"/>
        <a:defRPr sz="1600">
          <a:solidFill>
            <a:schemeClr val="tx2"/>
          </a:solidFill>
          <a:latin typeface="+mn-lt"/>
        </a:defRPr>
      </a:lvl5pPr>
      <a:lvl6pPr marL="24384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6pPr>
      <a:lvl7pPr marL="28956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7pPr>
      <a:lvl8pPr marL="33528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8pPr>
      <a:lvl9pPr marL="38100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BbpxsznEPc" TargetMode="External"/><Relationship Id="rId2" Type="http://schemas.openxmlformats.org/officeDocument/2006/relationships/hyperlink" Target="https://www.youtube.com/watch?v=CwlTOTDWesA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lof.se/filer/akut-stopp-kort-2021.pdf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rdhandboken.se/vard-och-behandling/luftvagar/trakeostomi/" TargetMode="External"/><Relationship Id="rId2" Type="http://schemas.openxmlformats.org/officeDocument/2006/relationships/hyperlink" Target="https://lof.se/patientsakerhet/vara-projekt/trakeotomi-rad-och-rekommendatione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nsidan.nll.se/Vardens-arbetsatt/Specialistsjukvard/Oron-nasa-hals/Rutiner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wlTOTDWes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d_5eKkwnIR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wlTOTDWes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27494" y="507514"/>
            <a:ext cx="6497905" cy="608230"/>
          </a:xfrm>
        </p:spPr>
        <p:txBody>
          <a:bodyPr/>
          <a:lstStyle/>
          <a:p>
            <a:r>
              <a:rPr lang="sv-SE" sz="4400" dirty="0" err="1" smtClean="0">
                <a:solidFill>
                  <a:schemeClr val="tx1"/>
                </a:solidFill>
              </a:rPr>
              <a:t>Trakeostomi</a:t>
            </a:r>
            <a:endParaRPr lang="sv-SE" sz="4400" dirty="0">
              <a:solidFill>
                <a:schemeClr val="tx1"/>
              </a:solidFill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3789117" y="4589502"/>
            <a:ext cx="1656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" dirty="0" smtClean="0">
                <a:solidFill>
                  <a:schemeClr val="bg1"/>
                </a:solidFill>
                <a:latin typeface="+mj-lt"/>
              </a:rPr>
              <a:t>Anja Lindgren</a:t>
            </a:r>
          </a:p>
          <a:p>
            <a:pPr algn="ctr"/>
            <a:r>
              <a:rPr lang="sv-SE" sz="800" dirty="0" smtClean="0">
                <a:solidFill>
                  <a:schemeClr val="bg1"/>
                </a:solidFill>
                <a:latin typeface="+mj-lt"/>
              </a:rPr>
              <a:t>Katarina Johansson</a:t>
            </a:r>
          </a:p>
          <a:p>
            <a:pPr algn="ctr"/>
            <a:r>
              <a:rPr lang="sv-SE" sz="800" dirty="0" smtClean="0">
                <a:solidFill>
                  <a:schemeClr val="bg1"/>
                </a:solidFill>
                <a:latin typeface="+mj-lt"/>
              </a:rPr>
              <a:t>Sofia Dahlgren Jonsson</a:t>
            </a:r>
          </a:p>
          <a:p>
            <a:pPr algn="ctr"/>
            <a:r>
              <a:rPr lang="sv-SE" sz="800" dirty="0" smtClean="0">
                <a:solidFill>
                  <a:schemeClr val="bg1"/>
                </a:solidFill>
                <a:latin typeface="+mj-lt"/>
              </a:rPr>
              <a:t>Ingela </a:t>
            </a:r>
            <a:r>
              <a:rPr lang="sv-SE" sz="800" smtClean="0">
                <a:solidFill>
                  <a:schemeClr val="bg1"/>
                </a:solidFill>
                <a:latin typeface="+mj-lt"/>
              </a:rPr>
              <a:t>Elimä Landström</a:t>
            </a:r>
            <a:endParaRPr lang="sv-SE" sz="800" dirty="0" smtClean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" name="Picture 2" descr="\\nll.se\hemkataloger\katalog3\meanjlin\USF\Skrivbord\trakeostom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970" y="1269007"/>
            <a:ext cx="3904793" cy="292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21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2"/>
          <p:cNvSpPr txBox="1">
            <a:spLocks/>
          </p:cNvSpPr>
          <p:nvPr/>
        </p:nvSpPr>
        <p:spPr>
          <a:xfrm>
            <a:off x="1482789" y="862848"/>
            <a:ext cx="6716020" cy="3702358"/>
          </a:xfrm>
          <a:prstGeom prst="rect">
            <a:avLst/>
          </a:prstGeom>
        </p:spPr>
        <p:txBody>
          <a:bodyPr/>
          <a:lstStyle>
            <a:lvl1pPr marL="107950" indent="-107950" algn="l" defTabSz="762000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20725" indent="-18415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2pPr>
            <a:lvl3pPr marL="1257300" indent="-873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Arial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790700" indent="-1762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2154238" indent="-873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Arial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5pPr>
            <a:lvl6pPr marL="2438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6pPr>
            <a:lvl7pPr marL="2895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7pPr>
            <a:lvl8pPr marL="3352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8pPr>
            <a:lvl9pPr marL="3810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indent="-288000">
              <a:spcBef>
                <a:spcPts val="0"/>
              </a:spcBef>
            </a:pPr>
            <a:r>
              <a:rPr lang="sv-SE" sz="2400" kern="0" dirty="0" smtClean="0"/>
              <a:t>Fuktnäsa</a:t>
            </a:r>
          </a:p>
          <a:p>
            <a:endParaRPr lang="sv-SE" kern="0" dirty="0" smtClean="0"/>
          </a:p>
          <a:p>
            <a:endParaRPr lang="sv-SE" kern="0" dirty="0" smtClean="0"/>
          </a:p>
          <a:p>
            <a:pPr indent="-288000"/>
            <a:r>
              <a:rPr lang="sv-SE" sz="2400" kern="0" dirty="0" err="1" smtClean="0"/>
              <a:t>Talventil</a:t>
            </a:r>
            <a:endParaRPr lang="sv-SE" sz="2400" kern="0" dirty="0"/>
          </a:p>
        </p:txBody>
      </p:sp>
      <p:pic>
        <p:nvPicPr>
          <p:cNvPr id="5" name="Bildobjekt 4" descr="\\nll.se\hemkataloger\katalog3\meanjlin\USF\Skrivbord\näs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988" y="531408"/>
            <a:ext cx="1546726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\\nll.se\hemkataloger\katalog1\martoi01\USF\Skrivbord\710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356284" y="2576366"/>
            <a:ext cx="1136134" cy="1268978"/>
          </a:xfrm>
          <a:prstGeom prst="rect">
            <a:avLst/>
          </a:prstGeom>
          <a:noFill/>
          <a:extLst/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645" y="2576366"/>
            <a:ext cx="1988840" cy="198884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244" y="315384"/>
            <a:ext cx="1700638" cy="170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520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2"/>
          <p:cNvSpPr txBox="1">
            <a:spLocks/>
          </p:cNvSpPr>
          <p:nvPr/>
        </p:nvSpPr>
        <p:spPr>
          <a:xfrm>
            <a:off x="852398" y="622688"/>
            <a:ext cx="7511054" cy="3887822"/>
          </a:xfrm>
          <a:prstGeom prst="rect">
            <a:avLst/>
          </a:prstGeom>
        </p:spPr>
        <p:txBody>
          <a:bodyPr/>
          <a:lstStyle>
            <a:lvl1pPr marL="107950" indent="-107950" algn="l" defTabSz="762000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20725" indent="-18415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2pPr>
            <a:lvl3pPr marL="1257300" indent="-873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Arial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790700" indent="-1762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2154238" indent="-873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Arial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5pPr>
            <a:lvl6pPr marL="2438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6pPr>
            <a:lvl7pPr marL="2895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7pPr>
            <a:lvl8pPr marL="3352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8pPr>
            <a:lvl9pPr marL="3810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indent="-288000"/>
            <a:r>
              <a:rPr lang="sv-SE" sz="2400" kern="0" dirty="0" smtClean="0"/>
              <a:t>Nackband</a:t>
            </a:r>
          </a:p>
          <a:p>
            <a:pPr marL="0" indent="0">
              <a:buNone/>
            </a:pPr>
            <a:endParaRPr lang="sv-SE" kern="0" dirty="0" smtClean="0"/>
          </a:p>
          <a:p>
            <a:endParaRPr lang="sv-SE" kern="0" dirty="0" smtClean="0"/>
          </a:p>
          <a:p>
            <a:pPr indent="-288000"/>
            <a:r>
              <a:rPr lang="sv-SE" sz="2400" kern="0" dirty="0" smtClean="0"/>
              <a:t>Kompress</a:t>
            </a:r>
            <a:endParaRPr lang="sv-SE" sz="2400" kern="0" dirty="0"/>
          </a:p>
        </p:txBody>
      </p:sp>
      <p:pic>
        <p:nvPicPr>
          <p:cNvPr id="5" name="Picture 3" descr="\\nll.se\hemkataloger\katalog1\martoi01\USF\Skrivbord\866010_1_xn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819" y="2376264"/>
            <a:ext cx="1693548" cy="169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\\nll.se\hemkataloger\katalog1\martoi01\USF\Skrivbord\Stor utbildning om trakealkanyl\2026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422" y="537448"/>
            <a:ext cx="2224102" cy="127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\\nll.se\hemkataloger\katalog1\martoi01\USF\Skrivbord\Stor utbildning om trakealkanyl\Namnlö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083" y="2520280"/>
            <a:ext cx="2316134" cy="138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466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2"/>
          <p:cNvSpPr txBox="1">
            <a:spLocks/>
          </p:cNvSpPr>
          <p:nvPr/>
        </p:nvSpPr>
        <p:spPr>
          <a:xfrm>
            <a:off x="457200" y="3298168"/>
            <a:ext cx="8229600" cy="4525963"/>
          </a:xfrm>
          <a:prstGeom prst="rect">
            <a:avLst/>
          </a:prstGeom>
        </p:spPr>
        <p:txBody>
          <a:bodyPr/>
          <a:lstStyle>
            <a:lvl1pPr marL="107950" indent="-107950" algn="l" defTabSz="762000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20725" indent="-18415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2pPr>
            <a:lvl3pPr marL="1257300" indent="-873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Arial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790700" indent="-1762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2154238" indent="-873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Arial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5pPr>
            <a:lvl6pPr marL="2438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6pPr>
            <a:lvl7pPr marL="2895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7pPr>
            <a:lvl8pPr marL="3352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8pPr>
            <a:lvl9pPr marL="3810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Font typeface="Arial" charset="0"/>
              <a:buNone/>
            </a:pPr>
            <a:endParaRPr lang="sv-SE" kern="0" dirty="0"/>
          </a:p>
        </p:txBody>
      </p:sp>
      <p:sp>
        <p:nvSpPr>
          <p:cNvPr id="6" name="Platshållare för text 2"/>
          <p:cNvSpPr>
            <a:spLocks noGrp="1"/>
          </p:cNvSpPr>
          <p:nvPr>
            <p:ph type="body" sz="quarter" idx="14"/>
          </p:nvPr>
        </p:nvSpPr>
        <p:spPr>
          <a:xfrm>
            <a:off x="1262271" y="846849"/>
            <a:ext cx="6562728" cy="2542394"/>
          </a:xfrm>
        </p:spPr>
        <p:txBody>
          <a:bodyPr/>
          <a:lstStyle/>
          <a:p>
            <a:endParaRPr lang="sv-SE" dirty="0" smtClean="0">
              <a:hlinkClick r:id="rId2"/>
            </a:endParaRPr>
          </a:p>
          <a:p>
            <a:r>
              <a:rPr lang="sv-SE" sz="3200" dirty="0"/>
              <a:t>Film: </a:t>
            </a:r>
            <a:r>
              <a:rPr lang="sv-SE" sz="3200" dirty="0" smtClean="0"/>
              <a:t>Kanyler med tillbehör</a:t>
            </a:r>
          </a:p>
          <a:p>
            <a:r>
              <a:rPr lang="sv-SE" sz="3200" dirty="0" smtClean="0"/>
              <a:t> </a:t>
            </a:r>
            <a:r>
              <a:rPr lang="sv-SE" u="sng" dirty="0">
                <a:hlinkClick r:id="rId3"/>
              </a:rPr>
              <a:t>https://www.youtube.com/watch?v=KBbpxsznEPc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37191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 txBox="1">
            <a:spLocks/>
          </p:cNvSpPr>
          <p:nvPr/>
        </p:nvSpPr>
        <p:spPr>
          <a:xfrm>
            <a:off x="466716" y="92990"/>
            <a:ext cx="8229600" cy="59006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2pPr>
            <a:lvl3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3pPr>
            <a:lvl4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4pPr>
            <a:lvl5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5pPr>
            <a:lvl6pPr marL="4572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6pPr>
            <a:lvl7pPr marL="9144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7pPr>
            <a:lvl8pPr marL="13716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8pPr>
            <a:lvl9pPr marL="18288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9pPr>
          </a:lstStyle>
          <a:p>
            <a:pPr algn="ctr"/>
            <a:r>
              <a:rPr lang="sv-SE" b="1" kern="0" dirty="0" smtClean="0"/>
              <a:t>Skötsel hur ofta?</a:t>
            </a:r>
            <a:endParaRPr lang="sv-SE" b="1" kern="0" dirty="0"/>
          </a:p>
        </p:txBody>
      </p:sp>
      <p:sp>
        <p:nvSpPr>
          <p:cNvPr id="5" name="Platshållare för innehåll 5"/>
          <p:cNvSpPr txBox="1">
            <a:spLocks/>
          </p:cNvSpPr>
          <p:nvPr/>
        </p:nvSpPr>
        <p:spPr>
          <a:xfrm>
            <a:off x="662214" y="571245"/>
            <a:ext cx="7838604" cy="4147986"/>
          </a:xfrm>
          <a:prstGeom prst="rect">
            <a:avLst/>
          </a:prstGeom>
        </p:spPr>
        <p:txBody>
          <a:bodyPr>
            <a:normAutofit/>
          </a:bodyPr>
          <a:lstStyle>
            <a:lvl1pPr marL="107950" indent="-107950" algn="l" defTabSz="762000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20725" indent="-18415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2pPr>
            <a:lvl3pPr marL="1257300" indent="-873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Arial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790700" indent="-1762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2154238" indent="-873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Arial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5pPr>
            <a:lvl6pPr marL="2438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6pPr>
            <a:lvl7pPr marL="2895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7pPr>
            <a:lvl8pPr marL="3352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8pPr>
            <a:lvl9pPr marL="3810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indent="-288000">
              <a:spcBef>
                <a:spcPts val="0"/>
              </a:spcBef>
            </a:pPr>
            <a:r>
              <a:rPr lang="sv-SE" sz="2000" kern="0" dirty="0" err="1" smtClean="0"/>
              <a:t>Trakealkanyl</a:t>
            </a:r>
            <a:r>
              <a:rPr lang="sv-SE" sz="2000" kern="0" dirty="0" smtClean="0"/>
              <a:t> byts ca var 6te vecka</a:t>
            </a:r>
          </a:p>
          <a:p>
            <a:pPr indent="-288000">
              <a:spcBef>
                <a:spcPts val="0"/>
              </a:spcBef>
            </a:pPr>
            <a:r>
              <a:rPr lang="sv-SE" sz="2000" kern="0" dirty="0" smtClean="0"/>
              <a:t>Innerkanyl rengörs minst 2 ggr/dag</a:t>
            </a:r>
          </a:p>
          <a:p>
            <a:pPr indent="-288000">
              <a:spcBef>
                <a:spcPts val="0"/>
              </a:spcBef>
            </a:pPr>
            <a:r>
              <a:rPr lang="sv-SE" sz="2000" kern="0" dirty="0" smtClean="0"/>
              <a:t>Fuktnäsa byts minst 1 g/dag</a:t>
            </a:r>
          </a:p>
          <a:p>
            <a:pPr indent="-288000">
              <a:spcBef>
                <a:spcPts val="0"/>
              </a:spcBef>
            </a:pPr>
            <a:r>
              <a:rPr lang="sv-SE" sz="2000" kern="0" dirty="0" err="1" smtClean="0"/>
              <a:t>Talventil</a:t>
            </a:r>
            <a:r>
              <a:rPr lang="sv-SE" sz="2000" kern="0" dirty="0" smtClean="0"/>
              <a:t> byts minst 1 g/v, filter 1g/dag</a:t>
            </a:r>
          </a:p>
          <a:p>
            <a:pPr indent="-288000">
              <a:spcBef>
                <a:spcPts val="0"/>
              </a:spcBef>
            </a:pPr>
            <a:r>
              <a:rPr lang="sv-SE" sz="2000" kern="0" dirty="0" smtClean="0"/>
              <a:t>Kompress byts minst 2 ggr/dag</a:t>
            </a:r>
          </a:p>
          <a:p>
            <a:pPr indent="-288000">
              <a:spcBef>
                <a:spcPts val="0"/>
              </a:spcBef>
            </a:pPr>
            <a:r>
              <a:rPr lang="sv-SE" sz="2000" kern="0" dirty="0" smtClean="0"/>
              <a:t>Nackband byts minst 1g/v</a:t>
            </a:r>
          </a:p>
          <a:p>
            <a:pPr marL="288000" indent="-288000">
              <a:spcBef>
                <a:spcPts val="0"/>
              </a:spcBef>
              <a:spcAft>
                <a:spcPts val="1800"/>
              </a:spcAft>
            </a:pPr>
            <a:r>
              <a:rPr lang="sv-SE" sz="2000" kern="0" dirty="0" smtClean="0"/>
              <a:t>Inhalationer och </a:t>
            </a:r>
            <a:r>
              <a:rPr lang="sv-SE" sz="2000" kern="0" dirty="0" err="1" smtClean="0"/>
              <a:t>rensugning</a:t>
            </a:r>
            <a:r>
              <a:rPr lang="sv-SE" sz="2000" kern="0" dirty="0" smtClean="0"/>
              <a:t> efter behov, allt från inget behov till </a:t>
            </a:r>
            <a:br>
              <a:rPr lang="sv-SE" sz="2000" kern="0" dirty="0" smtClean="0"/>
            </a:br>
            <a:r>
              <a:rPr lang="sv-SE" sz="2000" kern="0" dirty="0" smtClean="0"/>
              <a:t>hela tiden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sv-SE" sz="2000" kern="0" dirty="0" smtClean="0"/>
              <a:t>Utbildning i hur man sköter kanylen behöver ges av personalen på </a:t>
            </a:r>
            <a:br>
              <a:rPr lang="sv-SE" sz="2000" kern="0" dirty="0" smtClean="0"/>
            </a:br>
            <a:r>
              <a:rPr lang="sv-SE" sz="2000" kern="0" dirty="0" smtClean="0"/>
              <a:t>den avdelning patienten ligger innan hemgång.</a:t>
            </a:r>
            <a:br>
              <a:rPr lang="sv-SE" sz="2000" kern="0" dirty="0" smtClean="0"/>
            </a:br>
            <a:r>
              <a:rPr lang="sv-SE" sz="2000" kern="0" dirty="0" smtClean="0"/>
              <a:t>Utbildning till personal hålls ca två ggr/år av </a:t>
            </a:r>
            <a:r>
              <a:rPr lang="sv-SE" sz="2000" kern="0" dirty="0" err="1" smtClean="0"/>
              <a:t>ssk</a:t>
            </a:r>
            <a:r>
              <a:rPr lang="sv-SE" sz="2000" kern="0" dirty="0" smtClean="0"/>
              <a:t> och läkare från </a:t>
            </a:r>
            <a:br>
              <a:rPr lang="sv-SE" sz="2000" kern="0" dirty="0" smtClean="0"/>
            </a:br>
            <a:r>
              <a:rPr lang="sv-SE" sz="2000" kern="0" dirty="0" smtClean="0"/>
              <a:t>ÖNH-mottagningen.</a:t>
            </a:r>
          </a:p>
        </p:txBody>
      </p:sp>
    </p:spTree>
    <p:extLst>
      <p:ext uri="{BB962C8B-B14F-4D97-AF65-F5344CB8AC3E}">
        <p14:creationId xmlns:p14="http://schemas.microsoft.com/office/powerpoint/2010/main" val="3942436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 txBox="1">
            <a:spLocks/>
          </p:cNvSpPr>
          <p:nvPr/>
        </p:nvSpPr>
        <p:spPr>
          <a:xfrm>
            <a:off x="779172" y="74396"/>
            <a:ext cx="7750706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Skötsel hur?</a:t>
            </a:r>
            <a:endParaRPr kumimoji="0" lang="sv-SE" sz="30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8" name="Platshållare för innehåll 2"/>
          <p:cNvSpPr txBox="1">
            <a:spLocks/>
          </p:cNvSpPr>
          <p:nvPr/>
        </p:nvSpPr>
        <p:spPr>
          <a:xfrm>
            <a:off x="459172" y="71159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marR="0" lvl="0" indent="-28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Rengöring av innerkanyl </a:t>
            </a:r>
            <a:br>
              <a:rPr kumimoji="0" lang="sv-SE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sv-SE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Minst 2 ggr/dag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sv-SE" sz="2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Rensugning</a:t>
            </a:r>
            <a:r>
              <a:rPr kumimoji="0" lang="sv-SE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av </a:t>
            </a:r>
            <a:r>
              <a:rPr kumimoji="0" lang="sv-SE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trakealkanyl</a:t>
            </a:r>
            <a:r>
              <a:rPr lang="sv-SE" sz="2200" dirty="0">
                <a:solidFill>
                  <a:sysClr val="windowText" lastClr="000000"/>
                </a:solidFill>
              </a:rPr>
              <a:t/>
            </a:r>
            <a:br>
              <a:rPr lang="sv-SE" sz="2200" dirty="0">
                <a:solidFill>
                  <a:sysClr val="windowText" lastClr="000000"/>
                </a:solidFill>
              </a:rPr>
            </a:br>
            <a:r>
              <a:rPr kumimoji="0" lang="sv-SE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Vid behov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629" y="202336"/>
            <a:ext cx="2778249" cy="1931348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642" y="2710831"/>
            <a:ext cx="3526136" cy="1974636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972" y="2199379"/>
            <a:ext cx="4544270" cy="247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701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2"/>
          <p:cNvSpPr txBox="1">
            <a:spLocks/>
          </p:cNvSpPr>
          <p:nvPr/>
        </p:nvSpPr>
        <p:spPr>
          <a:xfrm>
            <a:off x="480422" y="14125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Inhalationer</a:t>
            </a:r>
            <a:br>
              <a:rPr kumimoji="0" lang="sv-SE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sv-SE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Vid behov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Omläggning av </a:t>
            </a:r>
            <a:r>
              <a:rPr kumimoji="0" lang="sv-SE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trakeostoma</a:t>
            </a:r>
            <a:r>
              <a:rPr kumimoji="0" lang="sv-SE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/>
            </a:r>
            <a:br>
              <a:rPr kumimoji="0" lang="sv-SE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sv-SE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Minst 2 ggr/dag</a:t>
            </a:r>
            <a:endParaRPr kumimoji="0" lang="sv-SE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715" y="342531"/>
            <a:ext cx="2919715" cy="1635040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213" y="1804571"/>
            <a:ext cx="1906026" cy="2741824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014" y="2805484"/>
            <a:ext cx="2938416" cy="174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220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44041" y="0"/>
            <a:ext cx="4604307" cy="653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9044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828675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altLang="sv-S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DAGLIG OMV</a:t>
            </a:r>
            <a:r>
              <a:rPr kumimoji="0" lang="sv-SE" altLang="sv-S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Å</a:t>
            </a:r>
            <a:r>
              <a:rPr kumimoji="0" lang="sv-SE" altLang="sv-SE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RDNAD AV TRAKEOSTOMI </a:t>
            </a:r>
            <a:endParaRPr kumimoji="0" lang="sv-SE" altLang="sv-SE" sz="1000" b="1" i="1" u="none" strike="noStrike" kern="0" cap="none" spc="0" normalizeH="0" baseline="0" noProof="0" dirty="0" smtClean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828675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altLang="sv-SE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" name="textruta 3"/>
          <p:cNvSpPr txBox="1"/>
          <p:nvPr/>
        </p:nvSpPr>
        <p:spPr>
          <a:xfrm>
            <a:off x="479283" y="3588203"/>
            <a:ext cx="76384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>
                <a:solidFill>
                  <a:prstClr val="black"/>
                </a:solidFill>
              </a:rPr>
              <a:t>Varför allt detta?</a:t>
            </a:r>
          </a:p>
          <a:p>
            <a:r>
              <a:rPr lang="sv-SE" sz="1600" dirty="0" smtClean="0">
                <a:solidFill>
                  <a:prstClr val="black"/>
                </a:solidFill>
              </a:rPr>
              <a:t>Risk för stopp i kanylen (= patienten kan inte andas) om </a:t>
            </a:r>
            <a:r>
              <a:rPr lang="sv-SE" sz="1600" dirty="0" err="1" smtClean="0">
                <a:solidFill>
                  <a:prstClr val="black"/>
                </a:solidFill>
              </a:rPr>
              <a:t>trakeostomin</a:t>
            </a:r>
            <a:r>
              <a:rPr lang="sv-SE" sz="1600" dirty="0" smtClean="0">
                <a:solidFill>
                  <a:prstClr val="black"/>
                </a:solidFill>
              </a:rPr>
              <a:t> ej sköts.</a:t>
            </a:r>
          </a:p>
          <a:p>
            <a:r>
              <a:rPr lang="sv-SE" sz="1600" dirty="0" err="1" smtClean="0">
                <a:solidFill>
                  <a:prstClr val="black"/>
                </a:solidFill>
              </a:rPr>
              <a:t>Trakeostomier</a:t>
            </a:r>
            <a:r>
              <a:rPr lang="sv-SE" sz="1600" dirty="0" smtClean="0">
                <a:solidFill>
                  <a:prstClr val="black"/>
                </a:solidFill>
              </a:rPr>
              <a:t> kan kännas läskiga om man inte är van, men det läskigaste är om ingen sköter om patientens </a:t>
            </a:r>
            <a:r>
              <a:rPr lang="sv-SE" sz="1600" dirty="0" err="1" smtClean="0">
                <a:solidFill>
                  <a:prstClr val="black"/>
                </a:solidFill>
              </a:rPr>
              <a:t>trakeostomi</a:t>
            </a:r>
            <a:r>
              <a:rPr lang="sv-SE" sz="1600" dirty="0" smtClean="0">
                <a:solidFill>
                  <a:prstClr val="black"/>
                </a:solidFill>
              </a:rPr>
              <a:t>.</a:t>
            </a:r>
            <a:endParaRPr lang="sv-SE" sz="2400" dirty="0">
              <a:solidFill>
                <a:prstClr val="black"/>
              </a:solidFill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85" y="471830"/>
            <a:ext cx="4604307" cy="303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197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817" y="339924"/>
            <a:ext cx="6135063" cy="402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515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/>
          </p:cNvSpPr>
          <p:nvPr/>
        </p:nvSpPr>
        <p:spPr>
          <a:xfrm>
            <a:off x="725246" y="160290"/>
            <a:ext cx="8123509" cy="717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+mj-cs"/>
              </a:rPr>
              <a:t>Utrustning vid patienten</a:t>
            </a:r>
            <a:endParaRPr kumimoji="0" lang="sv-SE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3" name="Platshållare för innehåll 2"/>
          <p:cNvSpPr txBox="1">
            <a:spLocks/>
          </p:cNvSpPr>
          <p:nvPr/>
        </p:nvSpPr>
        <p:spPr>
          <a:xfrm>
            <a:off x="815881" y="877325"/>
            <a:ext cx="4104456" cy="3630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marR="0" lvl="0" indent="-28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Sug</a:t>
            </a:r>
          </a:p>
          <a:p>
            <a:pPr marL="288000" marR="0" lvl="0" indent="-28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Inhalator</a:t>
            </a:r>
          </a:p>
          <a:p>
            <a:pPr marL="288000" marR="0" lvl="0" indent="-28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Extrakanyl</a:t>
            </a:r>
            <a:endParaRPr kumimoji="0" lang="sv-SE" sz="2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8000" marR="0" lvl="0" indent="-28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Initialt också hakar/spekulum</a:t>
            </a:r>
          </a:p>
          <a:p>
            <a:pPr marL="288000" marR="0" lvl="0" indent="-28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Förbrukningsmaterial: innerkanyl, nackband, fuktnäsa, </a:t>
            </a:r>
            <a:r>
              <a:rPr kumimoji="0" lang="sv-SE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talventil</a:t>
            </a:r>
            <a:r>
              <a:rPr kumimoji="0" lang="sv-SE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, hudkräm, slitskompress, </a:t>
            </a:r>
            <a:r>
              <a:rPr kumimoji="0" lang="sv-SE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kuffspruta</a:t>
            </a:r>
            <a:r>
              <a:rPr kumimoji="0" lang="sv-SE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, sugslang, rengöringsborste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2" descr="\\nll.se\hemkataloger\katalog1\martoi01\USF\Skrivbord\IMG-22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413" y="1120462"/>
            <a:ext cx="3883343" cy="291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25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/>
          </p:cNvSpPr>
          <p:nvPr/>
        </p:nvSpPr>
        <p:spPr>
          <a:xfrm>
            <a:off x="441217" y="16502"/>
            <a:ext cx="6414125" cy="607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+mj-cs"/>
              </a:rPr>
              <a:t>Stopp i kanyl</a:t>
            </a: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376827" y="543975"/>
            <a:ext cx="6513374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prstClr val="black"/>
                </a:solidFill>
                <a:hlinkClick r:id="rId2"/>
              </a:rPr>
              <a:t>https://</a:t>
            </a:r>
            <a:r>
              <a:rPr lang="sv-SE" sz="2000" dirty="0" smtClean="0">
                <a:solidFill>
                  <a:prstClr val="black"/>
                </a:solidFill>
                <a:hlinkClick r:id="rId2"/>
              </a:rPr>
              <a:t>lof.se/filer/akut-stopp-kort-2021.pdf</a:t>
            </a:r>
            <a:endParaRPr lang="sv-SE" sz="2000" dirty="0" smtClean="0">
              <a:solidFill>
                <a:prstClr val="black"/>
              </a:solidFill>
            </a:endParaRPr>
          </a:p>
          <a:p>
            <a:pPr>
              <a:spcBef>
                <a:spcPts val="1200"/>
              </a:spcBef>
            </a:pPr>
            <a:r>
              <a:rPr lang="sv-SE" sz="2000" dirty="0" smtClean="0">
                <a:solidFill>
                  <a:prstClr val="black"/>
                </a:solidFill>
              </a:rPr>
              <a:t>Dessa instruktioner finns på ”</a:t>
            </a:r>
            <a:r>
              <a:rPr lang="sv-SE" sz="2000" dirty="0" err="1" smtClean="0">
                <a:solidFill>
                  <a:prstClr val="black"/>
                </a:solidFill>
              </a:rPr>
              <a:t>trakkortet</a:t>
            </a:r>
            <a:r>
              <a:rPr lang="sv-SE" sz="2000" dirty="0" smtClean="0">
                <a:solidFill>
                  <a:prstClr val="black"/>
                </a:solidFill>
              </a:rPr>
              <a:t>” som patienten får i samband med operationen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sv-SE" sz="2000" b="1" dirty="0" smtClean="0">
                <a:solidFill>
                  <a:prstClr val="black"/>
                </a:solidFill>
              </a:rPr>
              <a:t>Sammanfattning: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</a:pPr>
            <a:r>
              <a:rPr lang="sv-SE" sz="2000" dirty="0">
                <a:solidFill>
                  <a:prstClr val="black"/>
                </a:solidFill>
              </a:rPr>
              <a:t>Ta ut </a:t>
            </a:r>
            <a:r>
              <a:rPr lang="sv-SE" sz="2000" dirty="0" smtClean="0">
                <a:solidFill>
                  <a:prstClr val="black"/>
                </a:solidFill>
              </a:rPr>
              <a:t>innerkanylen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</a:pPr>
            <a:r>
              <a:rPr lang="sv-SE" sz="2000" dirty="0" smtClean="0">
                <a:solidFill>
                  <a:prstClr val="black"/>
                </a:solidFill>
              </a:rPr>
              <a:t>Larma (annan personal som kan hjälpa till, </a:t>
            </a:r>
            <a:r>
              <a:rPr lang="sv-SE" sz="2000" dirty="0" err="1" smtClean="0">
                <a:solidFill>
                  <a:prstClr val="black"/>
                </a:solidFill>
              </a:rPr>
              <a:t>vb</a:t>
            </a:r>
            <a:r>
              <a:rPr lang="sv-SE" sz="2000" dirty="0" smtClean="0">
                <a:solidFill>
                  <a:prstClr val="black"/>
                </a:solidFill>
              </a:rPr>
              <a:t> narkosjour på sjukhuset, 112 utanför sjukhuset)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</a:pPr>
            <a:r>
              <a:rPr lang="sv-SE" sz="2000" dirty="0" smtClean="0">
                <a:solidFill>
                  <a:prstClr val="black"/>
                </a:solidFill>
              </a:rPr>
              <a:t>Sug i </a:t>
            </a:r>
            <a:r>
              <a:rPr lang="sv-SE" sz="2000" dirty="0" err="1" smtClean="0">
                <a:solidFill>
                  <a:prstClr val="black"/>
                </a:solidFill>
              </a:rPr>
              <a:t>trakealkanylen</a:t>
            </a:r>
            <a:r>
              <a:rPr lang="sv-SE" sz="2000" dirty="0" smtClean="0">
                <a:solidFill>
                  <a:prstClr val="black"/>
                </a:solidFill>
              </a:rPr>
              <a:t> + spraya koksalt och sug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</a:pPr>
            <a:r>
              <a:rPr lang="sv-SE" sz="2000" dirty="0" smtClean="0">
                <a:solidFill>
                  <a:prstClr val="black"/>
                </a:solidFill>
              </a:rPr>
              <a:t>Sug extra långt ner</a:t>
            </a:r>
          </a:p>
          <a:p>
            <a:pPr marL="342900" indent="-342900">
              <a:spcAft>
                <a:spcPts val="600"/>
              </a:spcAft>
              <a:buFontTx/>
              <a:buAutoNum type="arabicPeriod"/>
            </a:pPr>
            <a:r>
              <a:rPr lang="sv-SE" sz="2000" dirty="0" err="1" smtClean="0">
                <a:solidFill>
                  <a:prstClr val="black"/>
                </a:solidFill>
              </a:rPr>
              <a:t>Kuffa</a:t>
            </a:r>
            <a:r>
              <a:rPr lang="sv-SE" sz="2000" dirty="0" smtClean="0">
                <a:solidFill>
                  <a:prstClr val="black"/>
                </a:solidFill>
              </a:rPr>
              <a:t> ur om </a:t>
            </a:r>
            <a:r>
              <a:rPr lang="sv-SE" sz="2000" dirty="0" err="1" smtClean="0">
                <a:solidFill>
                  <a:prstClr val="black"/>
                </a:solidFill>
              </a:rPr>
              <a:t>kuffad</a:t>
            </a:r>
            <a:r>
              <a:rPr lang="sv-SE" sz="2000" dirty="0" smtClean="0">
                <a:solidFill>
                  <a:prstClr val="black"/>
                </a:solidFill>
              </a:rPr>
              <a:t> kanyl för att sedan kunna ta ut hela </a:t>
            </a:r>
            <a:r>
              <a:rPr lang="sv-SE" sz="2000" dirty="0" err="1" smtClean="0">
                <a:solidFill>
                  <a:prstClr val="black"/>
                </a:solidFill>
              </a:rPr>
              <a:t>trakealkanylen</a:t>
            </a:r>
            <a:endParaRPr lang="sv-SE" sz="2000" dirty="0">
              <a:solidFill>
                <a:prstClr val="black"/>
              </a:solidFill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342" y="55567"/>
            <a:ext cx="1869952" cy="1051849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343" y="1146481"/>
            <a:ext cx="1869952" cy="1051848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343" y="2249762"/>
            <a:ext cx="1869952" cy="1051849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342" y="3410165"/>
            <a:ext cx="1870869" cy="105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16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105" y="83127"/>
            <a:ext cx="6950117" cy="449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85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/>
          </p:cNvSpPr>
          <p:nvPr/>
        </p:nvSpPr>
        <p:spPr>
          <a:xfrm>
            <a:off x="457200" y="274638"/>
            <a:ext cx="8229600" cy="562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+mj-cs"/>
              </a:rPr>
              <a:t>Varför blir det stopp?</a:t>
            </a: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3" name="Platshållare för innehåll 2"/>
          <p:cNvSpPr txBox="1">
            <a:spLocks/>
          </p:cNvSpPr>
          <p:nvPr/>
        </p:nvSpPr>
        <p:spPr>
          <a:xfrm>
            <a:off x="457200" y="83712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Slem, sekret, blod täpper till innerkanylen el i enstaka fall </a:t>
            </a:r>
            <a:r>
              <a:rPr kumimoji="0" lang="sv-SE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trakealkanylen</a:t>
            </a:r>
            <a:endParaRPr kumimoji="0" lang="sv-SE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Förebygg stopp hur?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Använd alltid innerkanyl (att byta den löser då stoppet)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Använd alltid fuktnäsa (mindre slem då)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Inhalationer med koksalt </a:t>
            </a:r>
            <a:r>
              <a:rPr kumimoji="0" lang="sv-SE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vb</a:t>
            </a:r>
            <a:r>
              <a:rPr kumimoji="0" lang="sv-SE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(mindre slem då)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Uppmana att hosta/sug rent i kanylen </a:t>
            </a:r>
            <a:r>
              <a:rPr kumimoji="0" lang="sv-SE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vb</a:t>
            </a:r>
            <a:r>
              <a:rPr kumimoji="0" lang="sv-SE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Sköt den dagliga </a:t>
            </a:r>
            <a:r>
              <a:rPr kumimoji="0" lang="sv-SE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trakeostomivården</a:t>
            </a:r>
            <a:r>
              <a:rPr kumimoji="0" lang="sv-SE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dvs byt och rengör innerkanyl och fuktnäsa/</a:t>
            </a:r>
            <a:r>
              <a:rPr kumimoji="0" lang="sv-SE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talventil</a:t>
            </a:r>
            <a:r>
              <a:rPr kumimoji="0" lang="sv-SE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efter behov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42087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/>
          </p:cNvSpPr>
          <p:nvPr/>
        </p:nvSpPr>
        <p:spPr>
          <a:xfrm>
            <a:off x="457200" y="223124"/>
            <a:ext cx="6838682" cy="5496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+mj-cs"/>
              </a:rPr>
              <a:t>Kanyl som åkt ut</a:t>
            </a: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3" name="Platshållare för innehåll 4"/>
          <p:cNvSpPr txBox="1">
            <a:spLocks/>
          </p:cNvSpPr>
          <p:nvPr/>
        </p:nvSpPr>
        <p:spPr>
          <a:xfrm>
            <a:off x="457200" y="996908"/>
            <a:ext cx="5338936" cy="3523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marR="0" lvl="0" indent="-28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Kalla på hjälp</a:t>
            </a:r>
          </a:p>
          <a:p>
            <a:pPr marL="288000" marR="0" lvl="0" indent="-28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Skjut in igen om den inte åkt ut helt</a:t>
            </a:r>
          </a:p>
          <a:p>
            <a:pPr marL="288000" marR="0" lvl="0" indent="-28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Om den åkt ut helt håll </a:t>
            </a:r>
            <a:r>
              <a:rPr kumimoji="0" lang="sv-SE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stomat</a:t>
            </a:r>
            <a:r>
              <a:rPr kumimoji="0" lang="sv-SE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öppet (</a:t>
            </a:r>
            <a:r>
              <a:rPr kumimoji="0" lang="sv-SE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ffa</a:t>
            </a:r>
            <a:r>
              <a:rPr kumimoji="0" lang="sv-SE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viktigt på nyopererad patient)</a:t>
            </a:r>
          </a:p>
          <a:p>
            <a:pPr marL="288000" marR="0" lvl="0" indent="-28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För om möjligt in patientens reservkanyl</a:t>
            </a:r>
          </a:p>
          <a:p>
            <a:pPr marL="288000" marR="0" lvl="0" indent="-28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Ingen brådska om patienten andas av sig själv, bråttom att få in en kanyl om respiratorbehov </a:t>
            </a:r>
            <a:endParaRPr kumimoji="0" lang="sv-SE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150" y="223124"/>
            <a:ext cx="1586501" cy="1775105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914" y="2153902"/>
            <a:ext cx="1595737" cy="242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116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/>
          </p:cNvSpPr>
          <p:nvPr/>
        </p:nvSpPr>
        <p:spPr>
          <a:xfrm>
            <a:off x="457200" y="184486"/>
            <a:ext cx="8229600" cy="459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+mj-cs"/>
              </a:rPr>
              <a:t>Byte av kanyl</a:t>
            </a: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3" name="Platshållare för innehåll 2"/>
          <p:cNvSpPr txBox="1">
            <a:spLocks/>
          </p:cNvSpPr>
          <p:nvPr/>
        </p:nvSpPr>
        <p:spPr>
          <a:xfrm>
            <a:off x="302654" y="2384139"/>
            <a:ext cx="8686800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marR="0" lvl="0" indent="-28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Görs på ÖNH-mottagningen ca var 6te vecka</a:t>
            </a:r>
            <a:br>
              <a:rPr kumimoji="0" lang="sv-SE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sv-SE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(En del byter istället hemma eller får hjälp av narkosläkare eller erfaren sjuksköterska på hemorten)</a:t>
            </a:r>
          </a:p>
          <a:p>
            <a:pPr marL="288000" marR="0" lvl="0" indent="-2880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Kontakta därför ÖNH-mottagningen för att boka in byte om </a:t>
            </a:r>
            <a:r>
              <a:rPr kumimoji="0" lang="sv-S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trakad</a:t>
            </a:r>
            <a:r>
              <a:rPr kumimoji="0" lang="sv-SE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patient legat inne på sjukhus så länge som 6 veckor samt vid utskrivning, eller om </a:t>
            </a:r>
            <a:r>
              <a:rPr kumimoji="0" lang="sv-SE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trakad</a:t>
            </a:r>
            <a:r>
              <a:rPr kumimoji="0" lang="sv-SE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 patient utanför sjukhuset av någon anledning inte varit och bytt kanyl på 6 veckor.  </a:t>
            </a:r>
            <a:endParaRPr kumimoji="0" lang="sv-SE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296" y="643944"/>
            <a:ext cx="2570021" cy="1699885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705" y="640013"/>
            <a:ext cx="2254631" cy="169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1005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/>
          </p:cNvSpPr>
          <p:nvPr/>
        </p:nvSpPr>
        <p:spPr>
          <a:xfrm>
            <a:off x="323528" y="116632"/>
            <a:ext cx="8229600" cy="424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+mj-cs"/>
              </a:rPr>
              <a:t>Dekanylering</a:t>
            </a:r>
            <a: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+mj-cs"/>
              </a:rPr>
              <a:t> = kanylen tas ut</a:t>
            </a: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2"/>
          <a:srcRect t="14213" b="5432"/>
          <a:stretch/>
        </p:blipFill>
        <p:spPr>
          <a:xfrm>
            <a:off x="1239144" y="711395"/>
            <a:ext cx="6785826" cy="385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5923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/>
          </p:cNvSpPr>
          <p:nvPr/>
        </p:nvSpPr>
        <p:spPr>
          <a:xfrm>
            <a:off x="457200" y="181648"/>
            <a:ext cx="8229600" cy="616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+mj-cs"/>
              </a:rPr>
              <a:t>Sammanfattning </a:t>
            </a:r>
            <a:r>
              <a:rPr kumimoji="0" lang="sv-SE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+mj-cs"/>
              </a:rPr>
              <a:t>dekanylering</a:t>
            </a:r>
            <a:endParaRPr kumimoji="0" lang="sv-SE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3" name="Platshållare för innehåll 2"/>
          <p:cNvSpPr txBox="1">
            <a:spLocks/>
          </p:cNvSpPr>
          <p:nvPr/>
        </p:nvSpPr>
        <p:spPr>
          <a:xfrm>
            <a:off x="457200" y="1212743"/>
            <a:ext cx="8229600" cy="34754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sv-SE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Funkar utan </a:t>
            </a:r>
            <a:r>
              <a:rPr kumimoji="0" lang="sv-SE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kuff</a:t>
            </a:r>
            <a:endParaRPr kumimoji="0" lang="sv-SE" sz="2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sv-SE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Funkar med </a:t>
            </a:r>
            <a:r>
              <a:rPr kumimoji="0" lang="sv-SE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talventil</a:t>
            </a:r>
            <a:endParaRPr kumimoji="0" lang="sv-SE" sz="2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sv-SE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n-ea"/>
                <a:cs typeface="+mn-cs"/>
              </a:rPr>
              <a:t>Funkar med proppad kanyl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sv-SE" sz="2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Sätt aldrig </a:t>
            </a:r>
            <a:r>
              <a:rPr kumimoji="0" lang="sv-SE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talventil</a:t>
            </a:r>
            <a:r>
              <a:rPr kumimoji="0" lang="sv-S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på </a:t>
            </a:r>
            <a:r>
              <a:rPr kumimoji="0" lang="sv-SE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kuffad</a:t>
            </a:r>
            <a:r>
              <a:rPr kumimoji="0" lang="sv-S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kanyl – patienten kvävs!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Proppa aldrig </a:t>
            </a:r>
            <a:r>
              <a:rPr kumimoji="0" lang="sv-SE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kuffad</a:t>
            </a:r>
            <a:r>
              <a:rPr kumimoji="0" lang="sv-S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kanyl – patienten kvävs!</a:t>
            </a:r>
          </a:p>
        </p:txBody>
      </p:sp>
    </p:spTree>
    <p:extLst>
      <p:ext uri="{BB962C8B-B14F-4D97-AF65-F5344CB8AC3E}">
        <p14:creationId xmlns:p14="http://schemas.microsoft.com/office/powerpoint/2010/main" val="5316631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/>
          </p:cNvSpPr>
          <p:nvPr/>
        </p:nvSpPr>
        <p:spPr>
          <a:xfrm>
            <a:off x="457200" y="274638"/>
            <a:ext cx="8229600" cy="56227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2pPr>
            <a:lvl3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3pPr>
            <a:lvl4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4pPr>
            <a:lvl5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5pPr>
            <a:lvl6pPr marL="4572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6pPr>
            <a:lvl7pPr marL="9144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7pPr>
            <a:lvl8pPr marL="13716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8pPr>
            <a:lvl9pPr marL="18288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9pPr>
          </a:lstStyle>
          <a:p>
            <a:r>
              <a:rPr lang="sv-SE" b="1" kern="0" dirty="0" smtClean="0"/>
              <a:t>Omläggning efter </a:t>
            </a:r>
            <a:r>
              <a:rPr lang="sv-SE" b="1" kern="0" dirty="0" err="1" smtClean="0"/>
              <a:t>dekanylering</a:t>
            </a:r>
            <a:endParaRPr lang="sv-SE" b="1" kern="0" dirty="0"/>
          </a:p>
        </p:txBody>
      </p:sp>
      <p:sp>
        <p:nvSpPr>
          <p:cNvPr id="3" name="Platshållare för innehåll 2"/>
          <p:cNvSpPr txBox="1">
            <a:spLocks/>
          </p:cNvSpPr>
          <p:nvPr/>
        </p:nvSpPr>
        <p:spPr>
          <a:xfrm>
            <a:off x="457200" y="1081006"/>
            <a:ext cx="8229600" cy="3274017"/>
          </a:xfrm>
          <a:prstGeom prst="rect">
            <a:avLst/>
          </a:prstGeom>
        </p:spPr>
        <p:txBody>
          <a:bodyPr/>
          <a:lstStyle>
            <a:lvl1pPr marL="107950" indent="-107950" algn="l" defTabSz="762000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20725" indent="-18415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2pPr>
            <a:lvl3pPr marL="1257300" indent="-873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Arial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790700" indent="-1762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2154238" indent="-873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Arial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5pPr>
            <a:lvl6pPr marL="2438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6pPr>
            <a:lvl7pPr marL="2895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7pPr>
            <a:lvl8pPr marL="3352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8pPr>
            <a:lvl9pPr marL="3810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288000" indent="-288000">
              <a:spcBef>
                <a:spcPts val="1800"/>
              </a:spcBef>
            </a:pPr>
            <a:r>
              <a:rPr lang="sv-SE" sz="2200" kern="0" dirty="0" smtClean="0"/>
              <a:t>Rengör</a:t>
            </a:r>
          </a:p>
          <a:p>
            <a:pPr marL="288000" indent="-288000">
              <a:spcBef>
                <a:spcPts val="1800"/>
              </a:spcBef>
            </a:pPr>
            <a:r>
              <a:rPr lang="sv-SE" sz="2200" kern="0" dirty="0" smtClean="0"/>
              <a:t>Tejpa ihop</a:t>
            </a:r>
          </a:p>
          <a:p>
            <a:pPr marL="288000" indent="-288000">
              <a:spcBef>
                <a:spcPts val="1800"/>
              </a:spcBef>
            </a:pPr>
            <a:r>
              <a:rPr lang="sv-SE" sz="2200" kern="0" dirty="0" smtClean="0"/>
              <a:t>Kompresser som tryck</a:t>
            </a:r>
          </a:p>
          <a:p>
            <a:pPr marL="288000" indent="-288000">
              <a:spcBef>
                <a:spcPts val="1800"/>
              </a:spcBef>
            </a:pPr>
            <a:r>
              <a:rPr lang="sv-SE" sz="2200" kern="0" dirty="0" smtClean="0"/>
              <a:t>Kraftig tejp</a:t>
            </a:r>
          </a:p>
          <a:p>
            <a:pPr marL="288000" indent="-288000">
              <a:spcBef>
                <a:spcPts val="1800"/>
              </a:spcBef>
            </a:pPr>
            <a:r>
              <a:rPr lang="sv-SE" sz="2200" kern="0" dirty="0" smtClean="0"/>
              <a:t>Byt många gånger per dag i början</a:t>
            </a:r>
            <a:endParaRPr lang="sv-SE" sz="2200" kern="0" dirty="0"/>
          </a:p>
        </p:txBody>
      </p:sp>
      <p:pic>
        <p:nvPicPr>
          <p:cNvPr id="4" name="Platshållare för innehåll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313" y="1328848"/>
            <a:ext cx="3612021" cy="202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7767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/>
          </p:cNvSpPr>
          <p:nvPr/>
        </p:nvSpPr>
        <p:spPr>
          <a:xfrm>
            <a:off x="457200" y="150651"/>
            <a:ext cx="8229600" cy="56227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2pPr>
            <a:lvl3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3pPr>
            <a:lvl4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4pPr>
            <a:lvl5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5pPr>
            <a:lvl6pPr marL="4572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6pPr>
            <a:lvl7pPr marL="9144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7pPr>
            <a:lvl8pPr marL="13716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8pPr>
            <a:lvl9pPr marL="18288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9pPr>
          </a:lstStyle>
          <a:p>
            <a:pPr algn="ctr"/>
            <a:r>
              <a:rPr lang="sv-SE" kern="0" dirty="0" smtClean="0"/>
              <a:t>Att leva med </a:t>
            </a:r>
            <a:r>
              <a:rPr lang="sv-SE" kern="0" dirty="0" err="1" smtClean="0"/>
              <a:t>trak</a:t>
            </a:r>
            <a:endParaRPr lang="sv-SE" kern="0" dirty="0"/>
          </a:p>
        </p:txBody>
      </p:sp>
      <p:sp>
        <p:nvSpPr>
          <p:cNvPr id="3" name="Platshållare för innehåll 2"/>
          <p:cNvSpPr txBox="1">
            <a:spLocks/>
          </p:cNvSpPr>
          <p:nvPr/>
        </p:nvSpPr>
        <p:spPr>
          <a:xfrm>
            <a:off x="457200" y="712922"/>
            <a:ext cx="8229600" cy="3890076"/>
          </a:xfrm>
          <a:prstGeom prst="rect">
            <a:avLst/>
          </a:prstGeom>
        </p:spPr>
        <p:txBody>
          <a:bodyPr>
            <a:normAutofit/>
          </a:bodyPr>
          <a:lstStyle>
            <a:lvl1pPr marL="107950" indent="-107950" algn="l" defTabSz="762000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20725" indent="-18415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2pPr>
            <a:lvl3pPr marL="1257300" indent="-873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Arial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790700" indent="-1762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2154238" indent="-873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Arial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5pPr>
            <a:lvl6pPr marL="2438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6pPr>
            <a:lvl7pPr marL="2895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7pPr>
            <a:lvl8pPr marL="3352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8pPr>
            <a:lvl9pPr marL="3810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sv-SE" sz="2200" kern="0" dirty="0" smtClean="0"/>
              <a:t>Blir ett helt annat liv för patient och anhöriga:</a:t>
            </a:r>
          </a:p>
          <a:p>
            <a:pPr marL="288000" indent="-288000">
              <a:spcBef>
                <a:spcPts val="600"/>
              </a:spcBef>
            </a:pPr>
            <a:r>
              <a:rPr lang="sv-SE" sz="2200" kern="0" dirty="0" smtClean="0"/>
              <a:t>Slem – inhalationer och </a:t>
            </a:r>
            <a:r>
              <a:rPr lang="sv-SE" sz="2200" kern="0" dirty="0" err="1" smtClean="0"/>
              <a:t>rensugning</a:t>
            </a:r>
            <a:endParaRPr lang="sv-SE" sz="2200" kern="0" dirty="0" smtClean="0"/>
          </a:p>
          <a:p>
            <a:pPr marL="288000" indent="-288000">
              <a:spcBef>
                <a:spcPts val="600"/>
              </a:spcBef>
            </a:pPr>
            <a:r>
              <a:rPr lang="sv-SE" sz="2200" kern="0" dirty="0" smtClean="0"/>
              <a:t>Stopp – utbildning och ständig tillsyn</a:t>
            </a:r>
          </a:p>
          <a:p>
            <a:pPr marL="288000" indent="-288000">
              <a:spcBef>
                <a:spcPts val="600"/>
              </a:spcBef>
            </a:pPr>
            <a:r>
              <a:rPr lang="sv-SE" sz="2200" kern="0" dirty="0" smtClean="0"/>
              <a:t>Tal/kommunikation, sväljning, lukt och smak</a:t>
            </a:r>
          </a:p>
          <a:p>
            <a:pPr marL="288000" indent="-288000">
              <a:spcBef>
                <a:spcPts val="600"/>
              </a:spcBef>
            </a:pPr>
            <a:r>
              <a:rPr lang="sv-SE" sz="2200" kern="0" dirty="0" smtClean="0"/>
              <a:t>Mycket material och omvårdnad</a:t>
            </a:r>
          </a:p>
          <a:p>
            <a:pPr marL="288000" indent="-288000">
              <a:spcBef>
                <a:spcPts val="600"/>
              </a:spcBef>
            </a:pPr>
            <a:r>
              <a:rPr lang="sv-SE" sz="2200" kern="0" dirty="0" smtClean="0"/>
              <a:t>Undvika kyla och vatten</a:t>
            </a:r>
          </a:p>
          <a:p>
            <a:pPr marL="0" indent="0">
              <a:buFont typeface="Arial" charset="0"/>
              <a:buNone/>
            </a:pPr>
            <a:r>
              <a:rPr lang="sv-SE" sz="2200" kern="0" dirty="0" smtClean="0"/>
              <a:t>Operationen möjlig akut. </a:t>
            </a:r>
            <a:br>
              <a:rPr lang="sv-SE" sz="2200" kern="0" dirty="0" smtClean="0"/>
            </a:br>
            <a:r>
              <a:rPr lang="sv-SE" sz="2200" kern="0" dirty="0" smtClean="0"/>
              <a:t>Övrigt tar ofta lång tid att ordna – personliga assistenter, plats på boende, alla grejer som behövs osv.</a:t>
            </a:r>
          </a:p>
          <a:p>
            <a:endParaRPr lang="sv-SE" kern="0" dirty="0" smtClean="0"/>
          </a:p>
          <a:p>
            <a:endParaRPr lang="sv-SE" kern="0" dirty="0"/>
          </a:p>
        </p:txBody>
      </p:sp>
    </p:spTree>
    <p:extLst>
      <p:ext uri="{BB962C8B-B14F-4D97-AF65-F5344CB8AC3E}">
        <p14:creationId xmlns:p14="http://schemas.microsoft.com/office/powerpoint/2010/main" val="34634302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/>
          </p:cNvSpPr>
          <p:nvPr/>
        </p:nvSpPr>
        <p:spPr>
          <a:xfrm>
            <a:off x="449451" y="80909"/>
            <a:ext cx="8229600" cy="56509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2pPr>
            <a:lvl3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3pPr>
            <a:lvl4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4pPr>
            <a:lvl5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5pPr>
            <a:lvl6pPr marL="4572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6pPr>
            <a:lvl7pPr marL="9144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7pPr>
            <a:lvl8pPr marL="13716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8pPr>
            <a:lvl9pPr marL="18288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9pPr>
          </a:lstStyle>
          <a:p>
            <a:pPr algn="ctr"/>
            <a:r>
              <a:rPr lang="sv-SE" b="1" kern="0" dirty="0" smtClean="0"/>
              <a:t>Bra att veta om </a:t>
            </a:r>
            <a:r>
              <a:rPr lang="sv-SE" b="1" kern="0" dirty="0" err="1" smtClean="0"/>
              <a:t>trakad</a:t>
            </a:r>
            <a:r>
              <a:rPr lang="sv-SE" b="1" kern="0" dirty="0" smtClean="0"/>
              <a:t> patient</a:t>
            </a:r>
            <a:endParaRPr lang="sv-SE" b="1" kern="0" dirty="0"/>
          </a:p>
        </p:txBody>
      </p:sp>
      <p:sp>
        <p:nvSpPr>
          <p:cNvPr id="3" name="Platshållare för innehåll 2"/>
          <p:cNvSpPr txBox="1">
            <a:spLocks/>
          </p:cNvSpPr>
          <p:nvPr/>
        </p:nvSpPr>
        <p:spPr>
          <a:xfrm>
            <a:off x="364210" y="735857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107950" indent="-107950" algn="l" defTabSz="762000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20725" indent="-18415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2pPr>
            <a:lvl3pPr marL="1257300" indent="-873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Arial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790700" indent="-1762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2154238" indent="-873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Arial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5pPr>
            <a:lvl6pPr marL="2438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6pPr>
            <a:lvl7pPr marL="2895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7pPr>
            <a:lvl8pPr marL="3352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8pPr>
            <a:lvl9pPr marL="3810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288000" indent="-288000">
              <a:spcBef>
                <a:spcPts val="600"/>
              </a:spcBef>
            </a:pPr>
            <a:r>
              <a:rPr lang="sv-SE" sz="2000" kern="0" dirty="0" smtClean="0"/>
              <a:t>Tex vid flytt från IVA till </a:t>
            </a:r>
            <a:r>
              <a:rPr lang="sv-SE" sz="2000" kern="0" dirty="0" err="1" smtClean="0"/>
              <a:t>vårdavd</a:t>
            </a:r>
            <a:r>
              <a:rPr lang="sv-SE" sz="2000" kern="0" dirty="0" smtClean="0"/>
              <a:t> eller från sjukhus till boende</a:t>
            </a:r>
          </a:p>
          <a:p>
            <a:pPr marL="288000" indent="-288000">
              <a:spcBef>
                <a:spcPts val="600"/>
              </a:spcBef>
            </a:pPr>
            <a:r>
              <a:rPr lang="sv-SE" sz="2000" kern="0" dirty="0" smtClean="0"/>
              <a:t>Varför har patienten </a:t>
            </a:r>
            <a:r>
              <a:rPr lang="sv-SE" sz="2000" kern="0" dirty="0" err="1" smtClean="0"/>
              <a:t>trakealkanyl</a:t>
            </a:r>
            <a:r>
              <a:rPr lang="sv-SE" sz="2000" kern="0" dirty="0" smtClean="0"/>
              <a:t>? Tillfälligt eller permanent?</a:t>
            </a:r>
          </a:p>
          <a:p>
            <a:pPr marL="288000" indent="-288000">
              <a:spcBef>
                <a:spcPts val="600"/>
              </a:spcBef>
            </a:pPr>
            <a:r>
              <a:rPr lang="sv-SE" sz="2000" kern="0" dirty="0" err="1" smtClean="0"/>
              <a:t>Trakeotomerades</a:t>
            </a:r>
            <a:r>
              <a:rPr lang="sv-SE" sz="2000" kern="0" dirty="0" smtClean="0"/>
              <a:t> patienten nyligen eller för länge sedan?</a:t>
            </a:r>
          </a:p>
          <a:p>
            <a:pPr marL="288000" indent="-288000">
              <a:spcBef>
                <a:spcPts val="600"/>
              </a:spcBef>
            </a:pPr>
            <a:r>
              <a:rPr lang="sv-SE" sz="2000" kern="0" dirty="0" smtClean="0"/>
              <a:t>Vilken typ av kanyl har patienten? </a:t>
            </a:r>
            <a:r>
              <a:rPr lang="sv-SE" sz="2000" kern="0" dirty="0" err="1" smtClean="0"/>
              <a:t>Kuff</a:t>
            </a:r>
            <a:r>
              <a:rPr lang="sv-SE" sz="2000" kern="0" dirty="0" smtClean="0"/>
              <a:t>? </a:t>
            </a:r>
            <a:r>
              <a:rPr lang="sv-SE" sz="2000" kern="0" dirty="0" err="1" smtClean="0"/>
              <a:t>Talventil</a:t>
            </a:r>
            <a:r>
              <a:rPr lang="sv-SE" sz="2000" kern="0" dirty="0" smtClean="0"/>
              <a:t>?</a:t>
            </a:r>
          </a:p>
          <a:p>
            <a:pPr marL="288000" indent="-288000">
              <a:spcBef>
                <a:spcPts val="600"/>
              </a:spcBef>
            </a:pPr>
            <a:r>
              <a:rPr lang="sv-SE" sz="2000" kern="0" dirty="0" smtClean="0"/>
              <a:t>Behov av inhalationer och </a:t>
            </a:r>
            <a:r>
              <a:rPr lang="sv-SE" sz="2000" kern="0" dirty="0" err="1" smtClean="0"/>
              <a:t>rensugning</a:t>
            </a:r>
            <a:r>
              <a:rPr lang="sv-SE" sz="2000" kern="0" dirty="0" smtClean="0"/>
              <a:t>?</a:t>
            </a:r>
          </a:p>
          <a:p>
            <a:pPr marL="288000" indent="-288000">
              <a:spcBef>
                <a:spcPts val="600"/>
              </a:spcBef>
            </a:pPr>
            <a:r>
              <a:rPr lang="sv-SE" sz="2000" kern="0" dirty="0" smtClean="0"/>
              <a:t>Kan patienten prata eller hur kommunicerar vi annars?</a:t>
            </a:r>
          </a:p>
          <a:p>
            <a:endParaRPr lang="sv-SE" kern="0" dirty="0"/>
          </a:p>
        </p:txBody>
      </p:sp>
      <p:pic>
        <p:nvPicPr>
          <p:cNvPr id="4" name="Picture 2" descr="\\nll.se\hemkataloger\katalog1\martoi01\USF\Skrivbord\posters-telefon-teckn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954" y="3196132"/>
            <a:ext cx="2050898" cy="170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508" y="3076330"/>
            <a:ext cx="2789148" cy="182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3441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 txBox="1">
            <a:spLocks/>
          </p:cNvSpPr>
          <p:nvPr/>
        </p:nvSpPr>
        <p:spPr>
          <a:xfrm>
            <a:off x="457200" y="131278"/>
            <a:ext cx="8229600" cy="61651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2pPr>
            <a:lvl3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3pPr>
            <a:lvl4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4pPr>
            <a:lvl5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5pPr>
            <a:lvl6pPr marL="4572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6pPr>
            <a:lvl7pPr marL="9144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7pPr>
            <a:lvl8pPr marL="13716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8pPr>
            <a:lvl9pPr marL="18288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9pPr>
          </a:lstStyle>
          <a:p>
            <a:pPr algn="ctr"/>
            <a:r>
              <a:rPr lang="sv-SE" b="1" kern="0" dirty="0" smtClean="0"/>
              <a:t>Inför hemgång</a:t>
            </a:r>
            <a:endParaRPr lang="sv-SE" b="1" kern="0" dirty="0"/>
          </a:p>
        </p:txBody>
      </p:sp>
      <p:sp>
        <p:nvSpPr>
          <p:cNvPr id="3" name="Platshållare för innehåll 2"/>
          <p:cNvSpPr txBox="1">
            <a:spLocks/>
          </p:cNvSpPr>
          <p:nvPr/>
        </p:nvSpPr>
        <p:spPr>
          <a:xfrm>
            <a:off x="309969" y="660156"/>
            <a:ext cx="8686800" cy="4004833"/>
          </a:xfrm>
          <a:prstGeom prst="rect">
            <a:avLst/>
          </a:prstGeom>
        </p:spPr>
        <p:txBody>
          <a:bodyPr>
            <a:normAutofit/>
          </a:bodyPr>
          <a:lstStyle>
            <a:lvl1pPr marL="107950" indent="-107950" algn="l" defTabSz="762000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20725" indent="-18415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2pPr>
            <a:lvl3pPr marL="1257300" indent="-873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Arial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790700" indent="-1762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2154238" indent="-873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Arial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5pPr>
            <a:lvl6pPr marL="2438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6pPr>
            <a:lvl7pPr marL="2895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7pPr>
            <a:lvl8pPr marL="3352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8pPr>
            <a:lvl9pPr marL="3810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spcAft>
                <a:spcPts val="1200"/>
              </a:spcAft>
              <a:buFont typeface="Arial" charset="0"/>
              <a:buNone/>
            </a:pPr>
            <a:r>
              <a:rPr lang="sv-SE" sz="1800" kern="0" dirty="0" smtClean="0"/>
              <a:t>Förberedelserna tar tid, börja direkt man vet att patienten ska skrivas ut med </a:t>
            </a:r>
            <a:r>
              <a:rPr lang="sv-SE" sz="1800" kern="0" dirty="0" err="1" smtClean="0"/>
              <a:t>trak</a:t>
            </a:r>
            <a:r>
              <a:rPr lang="sv-SE" sz="1800" kern="0" dirty="0" smtClean="0"/>
              <a:t>: </a:t>
            </a:r>
          </a:p>
          <a:p>
            <a:pPr marL="288000" indent="-288000">
              <a:spcBef>
                <a:spcPts val="600"/>
              </a:spcBef>
            </a:pPr>
            <a:r>
              <a:rPr lang="sv-SE" sz="2000" kern="0" dirty="0" smtClean="0"/>
              <a:t>Patienten/anhöriga/assistenter får på </a:t>
            </a:r>
            <a:r>
              <a:rPr lang="sv-SE" sz="2000" kern="0" dirty="0" err="1" smtClean="0"/>
              <a:t>avd</a:t>
            </a:r>
            <a:r>
              <a:rPr lang="sv-SE" sz="2000" kern="0" dirty="0" smtClean="0"/>
              <a:t> lära sig hur man sköter </a:t>
            </a:r>
            <a:r>
              <a:rPr lang="sv-SE" sz="2000" kern="0" dirty="0" err="1" smtClean="0"/>
              <a:t>trakeostomin</a:t>
            </a:r>
            <a:endParaRPr lang="sv-SE" sz="2000" kern="0" dirty="0" smtClean="0"/>
          </a:p>
          <a:p>
            <a:pPr marL="288000" indent="-288000">
              <a:spcBef>
                <a:spcPts val="600"/>
              </a:spcBef>
            </a:pPr>
            <a:r>
              <a:rPr lang="sv-SE" sz="2000" kern="0" dirty="0" smtClean="0"/>
              <a:t>Beställ sug och </a:t>
            </a:r>
            <a:r>
              <a:rPr lang="sv-SE" sz="2000" kern="0" dirty="0" err="1" smtClean="0"/>
              <a:t>nebulisator</a:t>
            </a:r>
            <a:r>
              <a:rPr lang="sv-SE" sz="2000" kern="0" dirty="0" smtClean="0"/>
              <a:t> i web sesam</a:t>
            </a:r>
          </a:p>
          <a:p>
            <a:pPr marL="288000" indent="-288000">
              <a:spcBef>
                <a:spcPts val="600"/>
              </a:spcBef>
            </a:pPr>
            <a:r>
              <a:rPr lang="sv-SE" sz="2000" kern="0" dirty="0" smtClean="0"/>
              <a:t>Skriv in patienten i Life-</a:t>
            </a:r>
            <a:r>
              <a:rPr lang="sv-SE" sz="2000" kern="0" dirty="0" err="1" smtClean="0"/>
              <a:t>care</a:t>
            </a:r>
            <a:r>
              <a:rPr lang="sv-SE" sz="2000" kern="0" dirty="0" smtClean="0"/>
              <a:t> för att bli kopplad till hemsjukvården</a:t>
            </a:r>
          </a:p>
          <a:p>
            <a:pPr marL="288000" indent="-288000">
              <a:spcBef>
                <a:spcPts val="600"/>
              </a:spcBef>
            </a:pPr>
            <a:r>
              <a:rPr lang="sv-SE" sz="2000" kern="0" dirty="0" smtClean="0"/>
              <a:t>Faxa lista till hälsocentralen med de </a:t>
            </a:r>
            <a:r>
              <a:rPr lang="sv-SE" sz="2000" kern="0" dirty="0" err="1" smtClean="0"/>
              <a:t>traktillbehör</a:t>
            </a:r>
            <a:r>
              <a:rPr lang="sv-SE" sz="2000" kern="0" dirty="0" smtClean="0"/>
              <a:t> som ska beställas hem</a:t>
            </a:r>
          </a:p>
          <a:p>
            <a:pPr marL="288000" indent="-288000">
              <a:spcBef>
                <a:spcPts val="600"/>
              </a:spcBef>
            </a:pPr>
            <a:r>
              <a:rPr lang="sv-SE" sz="2000" kern="0" dirty="0" err="1" smtClean="0"/>
              <a:t>Avd</a:t>
            </a:r>
            <a:r>
              <a:rPr lang="sv-SE" sz="2000" kern="0" dirty="0" smtClean="0"/>
              <a:t> skickar med alla grejer som behövs första dagarna </a:t>
            </a:r>
            <a:r>
              <a:rPr lang="sv-SE" sz="2000" kern="0" dirty="0" err="1" smtClean="0"/>
              <a:t>inkl</a:t>
            </a:r>
            <a:r>
              <a:rPr lang="sv-SE" sz="2000" kern="0" dirty="0" smtClean="0"/>
              <a:t> extra </a:t>
            </a:r>
            <a:r>
              <a:rPr lang="sv-SE" sz="2000" kern="0" dirty="0" err="1" smtClean="0"/>
              <a:t>trakealkanyl</a:t>
            </a:r>
            <a:r>
              <a:rPr lang="sv-SE" sz="2000" kern="0" dirty="0" smtClean="0"/>
              <a:t> (se separat utrustningslista) sedan tar hälsocentralen över</a:t>
            </a:r>
          </a:p>
          <a:p>
            <a:pPr marL="288000" indent="-288000">
              <a:spcBef>
                <a:spcPts val="600"/>
              </a:spcBef>
            </a:pPr>
            <a:r>
              <a:rPr lang="sv-SE" sz="2000" kern="0" dirty="0" smtClean="0"/>
              <a:t>Skicka remiss till ÖNH så att patienten bokas in för </a:t>
            </a:r>
            <a:r>
              <a:rPr lang="sv-SE" sz="2000" kern="0" dirty="0" err="1" smtClean="0"/>
              <a:t>regelbunda</a:t>
            </a:r>
            <a:r>
              <a:rPr lang="sv-SE" sz="2000" kern="0" dirty="0" smtClean="0"/>
              <a:t> </a:t>
            </a:r>
            <a:r>
              <a:rPr lang="sv-SE" sz="2000" kern="0" dirty="0" err="1" smtClean="0"/>
              <a:t>trakbyten</a:t>
            </a:r>
            <a:r>
              <a:rPr lang="sv-SE" sz="2000" kern="0" dirty="0" smtClean="0"/>
              <a:t> efter utskrivningen</a:t>
            </a:r>
          </a:p>
        </p:txBody>
      </p:sp>
    </p:spTree>
    <p:extLst>
      <p:ext uri="{BB962C8B-B14F-4D97-AF65-F5344CB8AC3E}">
        <p14:creationId xmlns:p14="http://schemas.microsoft.com/office/powerpoint/2010/main" val="38603802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668069" y="478239"/>
            <a:ext cx="3960440" cy="46679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828040">
              <a:spcBef>
                <a:spcPts val="1000"/>
              </a:spcBef>
              <a:spcAft>
                <a:spcPts val="0"/>
              </a:spcAft>
            </a:pPr>
            <a:r>
              <a:rPr lang="sv-SE" sz="800" b="1" dirty="0">
                <a:solidFill>
                  <a:srgbClr val="4F81B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UTRUSTNINGSLISTA</a:t>
            </a:r>
            <a:endParaRPr lang="sv-SE" sz="800" b="1" i="1" dirty="0">
              <a:solidFill>
                <a:srgbClr val="4F81BD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500"/>
              </a:spcAft>
            </a:pPr>
            <a:r>
              <a:rPr lang="sv-SE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Bredvid den </a:t>
            </a:r>
            <a:r>
              <a:rPr lang="sv-SE" sz="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trakeotomerade</a:t>
            </a:r>
            <a:r>
              <a:rPr lang="sv-SE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patienten ska följande finnas:</a:t>
            </a:r>
            <a:endParaRPr lang="sv-SE" sz="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sv-SE" sz="800" b="1" dirty="0">
                <a:solidFill>
                  <a:srgbClr val="4F81B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FÖR ATT HANTERA AKUTA KOMPLIKATIONER  </a:t>
            </a:r>
            <a:endParaRPr lang="sv-SE" sz="800" b="1" i="1" dirty="0">
              <a:solidFill>
                <a:srgbClr val="4F81BD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500"/>
              </a:spcAft>
            </a:pPr>
            <a:r>
              <a:rPr lang="sv-SE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Lista 1. Första veckan efter </a:t>
            </a:r>
            <a:r>
              <a:rPr lang="sv-SE" sz="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trakeotomi</a:t>
            </a:r>
            <a:r>
              <a:rPr lang="sv-SE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(då patienten vanligen ligger på IVA):</a:t>
            </a:r>
            <a:endParaRPr lang="sv-SE" sz="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8000" lvl="0" indent="-288000">
              <a:buFont typeface="Calibri" panose="020F0502020204030204" pitchFamily="34" charset="0"/>
              <a:buChar char="-"/>
            </a:pPr>
            <a:r>
              <a:rPr lang="sv-SE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Orala intubationstuber i samma storlek som kanylen plus en storlek mindre</a:t>
            </a:r>
            <a:r>
              <a:rPr lang="sv-SE" sz="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8000" lvl="0" indent="-288000">
              <a:buFont typeface="Calibri" panose="020F0502020204030204" pitchFamily="34" charset="0"/>
              <a:buChar char="-"/>
            </a:pPr>
            <a:r>
              <a:rPr lang="sv-SE" sz="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Utrustning </a:t>
            </a:r>
            <a:r>
              <a:rPr lang="sv-SE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för att kunna ventilera patienten vid </a:t>
            </a:r>
            <a:r>
              <a:rPr lang="sv-SE" sz="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behov.</a:t>
            </a:r>
          </a:p>
          <a:p>
            <a:pPr marL="288000" lvl="0" indent="-288000">
              <a:buFont typeface="Calibri" panose="020F0502020204030204" pitchFamily="34" charset="0"/>
              <a:buChar char="-"/>
            </a:pPr>
            <a:r>
              <a:rPr lang="sv-SE" sz="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Lampa</a:t>
            </a:r>
            <a:r>
              <a:rPr lang="sv-SE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sax och ledare. </a:t>
            </a:r>
            <a:endParaRPr lang="sv-SE" sz="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8000" lvl="0" indent="-288000"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sv-SE" sz="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Dessutom </a:t>
            </a:r>
            <a:r>
              <a:rPr lang="sv-SE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allt på lista 2 och 3. </a:t>
            </a:r>
            <a:endParaRPr lang="sv-SE" sz="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500"/>
              </a:spcAft>
            </a:pPr>
            <a:r>
              <a:rPr lang="sv-SE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Lista 2. Alla patienter med </a:t>
            </a:r>
            <a:r>
              <a:rPr lang="sv-SE" sz="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trakeostomi</a:t>
            </a:r>
            <a:r>
              <a:rPr lang="sv-SE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på sjukhus:</a:t>
            </a:r>
            <a:endParaRPr lang="sv-SE" sz="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8000" lvl="0" indent="-288000">
              <a:buFont typeface="Calibri" panose="020F0502020204030204" pitchFamily="34" charset="0"/>
              <a:buChar char="-"/>
            </a:pPr>
            <a:r>
              <a:rPr lang="sv-SE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Nässpekulum med långa vingar eller Carléns </a:t>
            </a:r>
            <a:r>
              <a:rPr lang="sv-SE" sz="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hakar.</a:t>
            </a:r>
          </a:p>
          <a:p>
            <a:pPr marL="288000" lvl="0" indent="-288000">
              <a:buFont typeface="Calibri" panose="020F0502020204030204" pitchFamily="34" charset="0"/>
              <a:buChar char="-"/>
            </a:pPr>
            <a:r>
              <a:rPr lang="sv-SE" sz="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Syrgas </a:t>
            </a:r>
            <a:r>
              <a:rPr lang="sv-SE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och syrgasslang som kan kopplas till ”näsan</a:t>
            </a:r>
            <a:r>
              <a:rPr lang="sv-SE" sz="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</a:p>
          <a:p>
            <a:pPr marL="288000" lvl="0" indent="-288000">
              <a:buFont typeface="Calibri" panose="020F0502020204030204" pitchFamily="34" charset="0"/>
              <a:buChar char="-"/>
            </a:pPr>
            <a:r>
              <a:rPr lang="sv-SE" sz="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Xylocaingel</a:t>
            </a:r>
            <a:r>
              <a:rPr lang="sv-SE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sv-SE" sz="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8000" lvl="0" indent="-288000"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sv-SE" sz="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Dessutom </a:t>
            </a:r>
            <a:r>
              <a:rPr lang="sv-SE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allt på lista 3.</a:t>
            </a:r>
            <a:endParaRPr lang="sv-SE" sz="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500"/>
              </a:spcAft>
            </a:pPr>
            <a:r>
              <a:rPr lang="sv-SE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Lista 3. Alla patienter med </a:t>
            </a:r>
            <a:r>
              <a:rPr lang="sv-SE" sz="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trakeostomi</a:t>
            </a:r>
            <a:r>
              <a:rPr lang="sv-SE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sv-SE" sz="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8000" lvl="0" indent="-288000">
              <a:buFont typeface="Calibri" panose="020F0502020204030204" pitchFamily="34" charset="0"/>
              <a:buChar char="-"/>
            </a:pPr>
            <a:r>
              <a:rPr lang="sv-SE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Extra </a:t>
            </a:r>
            <a:r>
              <a:rPr lang="sv-SE" sz="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trakealkanyl</a:t>
            </a:r>
            <a:r>
              <a:rPr lang="sv-SE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av samma sort som patienten har men en storlek mindre. </a:t>
            </a:r>
            <a:endParaRPr lang="sv-SE" sz="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8000" lvl="0" indent="-288000">
              <a:buFont typeface="Calibri" panose="020F0502020204030204" pitchFamily="34" charset="0"/>
              <a:buChar char="-"/>
            </a:pPr>
            <a:r>
              <a:rPr lang="sv-SE" sz="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Sug </a:t>
            </a:r>
            <a:r>
              <a:rPr lang="sv-SE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inkl. sugpåsar och slangar, sugkatetrar i rätt </a:t>
            </a:r>
            <a:r>
              <a:rPr lang="sv-SE" sz="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storlek.</a:t>
            </a:r>
          </a:p>
          <a:p>
            <a:pPr marL="288000" lvl="0" indent="-288000">
              <a:buFont typeface="Calibri" panose="020F0502020204030204" pitchFamily="34" charset="0"/>
              <a:buChar char="-"/>
            </a:pPr>
            <a:r>
              <a:rPr lang="sv-SE" sz="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Natriumklorid </a:t>
            </a:r>
            <a:r>
              <a:rPr lang="sv-SE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9mg/ml för att kunna droppa i kanylen. </a:t>
            </a:r>
            <a:endParaRPr lang="sv-SE" sz="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8000" lvl="0" indent="-288000">
              <a:buFont typeface="Calibri" panose="020F0502020204030204" pitchFamily="34" charset="0"/>
              <a:buChar char="-"/>
            </a:pPr>
            <a:r>
              <a:rPr lang="sv-SE" sz="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sv-SE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ml </a:t>
            </a:r>
            <a:r>
              <a:rPr lang="sv-SE" sz="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kuffspruta</a:t>
            </a:r>
            <a:r>
              <a:rPr lang="sv-SE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om patienten har </a:t>
            </a:r>
            <a:r>
              <a:rPr lang="sv-SE" sz="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kuffad</a:t>
            </a:r>
            <a:r>
              <a:rPr lang="sv-SE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trakealkanyl</a:t>
            </a:r>
            <a:r>
              <a:rPr lang="sv-SE" sz="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8000" lvl="0" indent="-288000">
              <a:buFont typeface="Calibri" panose="020F0502020204030204" pitchFamily="34" charset="0"/>
              <a:buChar char="-"/>
            </a:pPr>
            <a:r>
              <a:rPr lang="sv-SE" sz="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Infoblad </a:t>
            </a:r>
            <a:r>
              <a:rPr lang="sv-SE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”Den här patienten är </a:t>
            </a:r>
            <a:r>
              <a:rPr lang="sv-SE" sz="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trakeotomerad</a:t>
            </a:r>
            <a:r>
              <a:rPr lang="sv-SE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som också har flödesschemat för stopp i kanyl på baksidan.</a:t>
            </a:r>
            <a:endParaRPr lang="sv-SE" sz="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28040" indent="828040">
              <a:spcBef>
                <a:spcPts val="1000"/>
              </a:spcBef>
              <a:spcAft>
                <a:spcPts val="0"/>
              </a:spcAft>
            </a:pPr>
            <a:r>
              <a:rPr lang="sv-SE" sz="800" b="1" dirty="0">
                <a:solidFill>
                  <a:srgbClr val="4F81B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FÖR SKÖTSEL </a:t>
            </a:r>
            <a:endParaRPr lang="sv-SE" sz="800" b="1" i="1" dirty="0">
              <a:solidFill>
                <a:srgbClr val="4F81BD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8000" lvl="0" indent="-288000">
              <a:buFont typeface="Calibri" panose="020F0502020204030204" pitchFamily="34" charset="0"/>
              <a:buChar char="-"/>
            </a:pPr>
            <a:r>
              <a:rPr lang="sv-SE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extra </a:t>
            </a:r>
            <a:r>
              <a:rPr lang="sv-SE" sz="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innerkanyl.</a:t>
            </a:r>
          </a:p>
          <a:p>
            <a:pPr marL="288000" lvl="0" indent="-288000">
              <a:buFont typeface="Calibri" panose="020F0502020204030204" pitchFamily="34" charset="0"/>
              <a:buChar char="-"/>
            </a:pPr>
            <a:r>
              <a:rPr lang="sv-SE" sz="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Fuktfilter </a:t>
            </a:r>
            <a:r>
              <a:rPr lang="sv-SE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”näsa</a:t>
            </a:r>
            <a:r>
              <a:rPr lang="sv-SE" sz="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</a:p>
          <a:p>
            <a:pPr marL="288000" lvl="0" indent="-288000">
              <a:buFont typeface="Calibri" panose="020F0502020204030204" pitchFamily="34" charset="0"/>
              <a:buChar char="-"/>
            </a:pPr>
            <a:r>
              <a:rPr lang="sv-SE" sz="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Talventil</a:t>
            </a:r>
            <a:r>
              <a:rPr lang="sv-SE" sz="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(om patienten använder en sådan, ska ej finnas om patienten har </a:t>
            </a:r>
            <a:r>
              <a:rPr lang="sv-SE" sz="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trakealkanyl</a:t>
            </a:r>
            <a:r>
              <a:rPr lang="sv-SE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med </a:t>
            </a:r>
            <a:r>
              <a:rPr lang="sv-SE" sz="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kuff</a:t>
            </a:r>
            <a:r>
              <a:rPr lang="sv-SE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på grund av risk för förväxling och kvävning</a:t>
            </a:r>
            <a:r>
              <a:rPr lang="sv-SE" sz="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marL="288000" lvl="0" indent="-288000">
              <a:buFont typeface="Calibri" panose="020F0502020204030204" pitchFamily="34" charset="0"/>
              <a:buChar char="-"/>
            </a:pPr>
            <a:r>
              <a:rPr lang="sv-SE" sz="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Inhalationsutrustning </a:t>
            </a:r>
            <a:r>
              <a:rPr lang="sv-SE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som passar </a:t>
            </a:r>
            <a:r>
              <a:rPr lang="sv-SE" sz="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trakealkanylen</a:t>
            </a:r>
            <a:r>
              <a:rPr lang="sv-SE" sz="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8000" lvl="0" indent="-288000">
              <a:buFont typeface="Calibri" panose="020F0502020204030204" pitchFamily="34" charset="0"/>
              <a:buChar char="-"/>
            </a:pPr>
            <a:r>
              <a:rPr lang="sv-SE" sz="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Rena </a:t>
            </a:r>
            <a:r>
              <a:rPr lang="sv-SE" sz="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trakealkompresser</a:t>
            </a:r>
            <a:r>
              <a:rPr lang="sv-SE" sz="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8000" lvl="0" indent="-288000">
              <a:buFont typeface="Calibri" panose="020F0502020204030204" pitchFamily="34" charset="0"/>
              <a:buChar char="-"/>
            </a:pPr>
            <a:r>
              <a:rPr lang="sv-SE" sz="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Nackband.</a:t>
            </a:r>
          </a:p>
          <a:p>
            <a:pPr marL="288000" lvl="0" indent="-288000">
              <a:buFont typeface="Calibri" panose="020F0502020204030204" pitchFamily="34" charset="0"/>
              <a:buChar char="-"/>
            </a:pPr>
            <a:r>
              <a:rPr lang="sv-SE" sz="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Muggar </a:t>
            </a:r>
            <a:r>
              <a:rPr lang="sv-SE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för rengöring och förvaring av </a:t>
            </a:r>
            <a:r>
              <a:rPr lang="sv-SE" sz="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innerkanyl.</a:t>
            </a:r>
          </a:p>
          <a:p>
            <a:pPr marL="288000" lvl="0" indent="-288000">
              <a:buFont typeface="Calibri" panose="020F0502020204030204" pitchFamily="34" charset="0"/>
              <a:buChar char="-"/>
            </a:pPr>
            <a:r>
              <a:rPr lang="sv-SE" sz="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Borstar </a:t>
            </a:r>
            <a:r>
              <a:rPr lang="sv-SE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och bomullspinnar eller kompresser för </a:t>
            </a:r>
            <a:r>
              <a:rPr lang="sv-SE" sz="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rengöring.</a:t>
            </a:r>
          </a:p>
          <a:p>
            <a:pPr marL="288000" lvl="0" indent="-288000">
              <a:buFont typeface="Calibri" panose="020F0502020204030204" pitchFamily="34" charset="0"/>
              <a:buChar char="-"/>
            </a:pPr>
            <a:r>
              <a:rPr lang="sv-SE" sz="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Lista </a:t>
            </a:r>
            <a:r>
              <a:rPr lang="sv-SE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”daglig omvårdnad av </a:t>
            </a:r>
            <a:r>
              <a:rPr lang="sv-SE" sz="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trakeostomi</a:t>
            </a:r>
            <a:r>
              <a:rPr lang="sv-SE" sz="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”.</a:t>
            </a:r>
            <a:endParaRPr lang="sv-SE" sz="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516303" y="94501"/>
            <a:ext cx="8464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Dessa utrustnings- och beställningslistor hittas i dokumentet ”</a:t>
            </a:r>
            <a:r>
              <a:rPr lang="sv-SE" dirty="0" err="1" smtClean="0"/>
              <a:t>trakeostomirutin</a:t>
            </a:r>
            <a:r>
              <a:rPr lang="sv-SE" dirty="0" smtClean="0"/>
              <a:t>”</a:t>
            </a:r>
            <a:endParaRPr lang="sv-SE" dirty="0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629" y="2055447"/>
            <a:ext cx="3175647" cy="3090737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628" y="389346"/>
            <a:ext cx="3175647" cy="158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046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\\nll.se\hemkataloger\katalog3\meanjlin\USF\Skrivbord\opera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84" y="768032"/>
            <a:ext cx="2905125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\\nll.se\hemkataloger\katalog3\meanjlin\USF\Skrivbord\trac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827" y="775961"/>
            <a:ext cx="2106146" cy="213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\\nll.se\hemkataloger\katalog3\meanjlin\USF\Skrivbord\trakealkany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634" y="775961"/>
            <a:ext cx="2877292" cy="222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ruta 5"/>
          <p:cNvSpPr txBox="1"/>
          <p:nvPr/>
        </p:nvSpPr>
        <p:spPr>
          <a:xfrm>
            <a:off x="3608264" y="3180594"/>
            <a:ext cx="2311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 smtClean="0">
                <a:solidFill>
                  <a:prstClr val="black"/>
                </a:solidFill>
                <a:latin typeface="Calibri"/>
              </a:rPr>
              <a:t>Trakeostomi</a:t>
            </a:r>
            <a:endParaRPr lang="sv-SE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457689" y="3200436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 err="1" smtClean="0">
                <a:solidFill>
                  <a:prstClr val="black"/>
                </a:solidFill>
                <a:latin typeface="Calibri"/>
              </a:rPr>
              <a:t>Trakeotomi</a:t>
            </a:r>
            <a:endParaRPr lang="sv-SE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6442942" y="3200436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 err="1" smtClean="0">
                <a:solidFill>
                  <a:prstClr val="black"/>
                </a:solidFill>
                <a:latin typeface="Calibri"/>
              </a:rPr>
              <a:t>Trakealkanyl</a:t>
            </a:r>
            <a:endParaRPr lang="sv-SE" sz="2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64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nll.se\hemkataloger\katalog3\meanjlin\USF\Skrivbord\luftväg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4" t="465" r="13063" b="-465"/>
          <a:stretch/>
        </p:blipFill>
        <p:spPr bwMode="auto">
          <a:xfrm>
            <a:off x="3981071" y="863215"/>
            <a:ext cx="476361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ubrik 1"/>
          <p:cNvSpPr txBox="1">
            <a:spLocks/>
          </p:cNvSpPr>
          <p:nvPr/>
        </p:nvSpPr>
        <p:spPr>
          <a:xfrm>
            <a:off x="259269" y="115275"/>
            <a:ext cx="8485412" cy="562596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7620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2pPr>
            <a:lvl3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3pPr>
            <a:lvl4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4pPr>
            <a:lvl5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5pPr>
            <a:lvl6pPr marL="4572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6pPr>
            <a:lvl7pPr marL="9144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7pPr>
            <a:lvl8pPr marL="13716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8pPr>
            <a:lvl9pPr marL="18288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9pPr>
          </a:lstStyle>
          <a:p>
            <a:r>
              <a:rPr lang="sv-SE" sz="2800" kern="0" dirty="0" smtClean="0">
                <a:solidFill>
                  <a:schemeClr val="tx1"/>
                </a:solidFill>
              </a:rPr>
              <a:t>Repetition</a:t>
            </a:r>
            <a:endParaRPr lang="sv-SE" sz="2800" kern="0" dirty="0">
              <a:solidFill>
                <a:schemeClr val="tx1"/>
              </a:solidFill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259269" y="771144"/>
            <a:ext cx="397951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88000">
              <a:buFont typeface="Arial" panose="020B0604020202020204" pitchFamily="34" charset="0"/>
              <a:buChar char="•"/>
            </a:pPr>
            <a:r>
              <a:rPr lang="sv-SE" sz="2200" dirty="0" smtClean="0"/>
              <a:t>Var sitter </a:t>
            </a:r>
            <a:r>
              <a:rPr lang="sv-SE" sz="2200" dirty="0" err="1" smtClean="0"/>
              <a:t>traken</a:t>
            </a:r>
            <a:r>
              <a:rPr lang="sv-SE" sz="2200" dirty="0" smtClean="0"/>
              <a:t>?</a:t>
            </a:r>
          </a:p>
          <a:p>
            <a:pPr marL="288000" indent="-288000">
              <a:buFont typeface="Arial" panose="020B0604020202020204" pitchFamily="34" charset="0"/>
              <a:buChar char="•"/>
            </a:pPr>
            <a:r>
              <a:rPr lang="sv-SE" sz="2200" dirty="0" smtClean="0"/>
              <a:t>Kan man prata med </a:t>
            </a:r>
            <a:r>
              <a:rPr lang="sv-SE" sz="2200" dirty="0" err="1" smtClean="0"/>
              <a:t>trak</a:t>
            </a:r>
            <a:r>
              <a:rPr lang="sv-SE" sz="2200" dirty="0" smtClean="0"/>
              <a:t>?</a:t>
            </a:r>
          </a:p>
          <a:p>
            <a:pPr marL="288000" indent="-288000">
              <a:buFont typeface="Arial" panose="020B0604020202020204" pitchFamily="34" charset="0"/>
              <a:buChar char="•"/>
            </a:pPr>
            <a:r>
              <a:rPr lang="sv-SE" sz="2200" dirty="0" smtClean="0"/>
              <a:t>Kan man äta med </a:t>
            </a:r>
            <a:r>
              <a:rPr lang="sv-SE" sz="2200" dirty="0" err="1" smtClean="0"/>
              <a:t>trak</a:t>
            </a:r>
            <a:r>
              <a:rPr lang="sv-SE" sz="2200" dirty="0" smtClean="0"/>
              <a:t>?</a:t>
            </a:r>
          </a:p>
          <a:p>
            <a:pPr marL="288000" indent="-288000">
              <a:buFont typeface="Arial" panose="020B0604020202020204" pitchFamily="34" charset="0"/>
              <a:buChar char="•"/>
            </a:pPr>
            <a:r>
              <a:rPr lang="sv-SE" sz="2200" dirty="0" smtClean="0"/>
              <a:t>Hur minska slem?</a:t>
            </a:r>
          </a:p>
          <a:p>
            <a:pPr marL="288000" indent="-288000">
              <a:buFont typeface="Arial" panose="020B0604020202020204" pitchFamily="34" charset="0"/>
              <a:buChar char="•"/>
            </a:pPr>
            <a:r>
              <a:rPr lang="sv-SE" sz="2200" dirty="0" smtClean="0"/>
              <a:t>Hur åtgärda stopp?</a:t>
            </a:r>
          </a:p>
          <a:p>
            <a:pPr marL="288000" indent="-288000">
              <a:buFont typeface="Arial" panose="020B0604020202020204" pitchFamily="34" charset="0"/>
              <a:buChar char="•"/>
            </a:pPr>
            <a:r>
              <a:rPr lang="sv-SE" sz="2200" dirty="0" smtClean="0"/>
              <a:t>Hur göra om </a:t>
            </a:r>
            <a:r>
              <a:rPr lang="sv-SE" sz="2200" dirty="0" err="1" smtClean="0"/>
              <a:t>traken</a:t>
            </a:r>
            <a:r>
              <a:rPr lang="sv-SE" sz="2200" dirty="0" smtClean="0"/>
              <a:t> åker ut?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200" dirty="0" smtClean="0"/>
              <a:t>Finn ett fel: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000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027" y="3055195"/>
            <a:ext cx="1800200" cy="164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84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457200" y="111906"/>
            <a:ext cx="8229600" cy="546772"/>
          </a:xfrm>
        </p:spPr>
        <p:txBody>
          <a:bodyPr>
            <a:normAutofit/>
          </a:bodyPr>
          <a:lstStyle/>
          <a:p>
            <a:r>
              <a:rPr lang="sv-SE" sz="2800" dirty="0" smtClean="0">
                <a:solidFill>
                  <a:schemeClr val="tx1"/>
                </a:solidFill>
              </a:rPr>
              <a:t>Mer information</a:t>
            </a:r>
            <a:endParaRPr lang="sv-SE" sz="2800" dirty="0">
              <a:solidFill>
                <a:schemeClr val="tx1"/>
              </a:solidFill>
            </a:endParaRPr>
          </a:p>
        </p:txBody>
      </p:sp>
      <p:sp>
        <p:nvSpPr>
          <p:cNvPr id="5" name="Platshållare för innehåll 2"/>
          <p:cNvSpPr txBox="1">
            <a:spLocks/>
          </p:cNvSpPr>
          <p:nvPr/>
        </p:nvSpPr>
        <p:spPr>
          <a:xfrm>
            <a:off x="395207" y="736170"/>
            <a:ext cx="8229600" cy="3843580"/>
          </a:xfrm>
          <a:prstGeom prst="rect">
            <a:avLst/>
          </a:prstGeom>
        </p:spPr>
        <p:txBody>
          <a:bodyPr>
            <a:normAutofit/>
          </a:bodyPr>
          <a:lstStyle>
            <a:lvl1pPr marL="107950" indent="-107950" algn="l" defTabSz="762000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20725" indent="-18415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2pPr>
            <a:lvl3pPr marL="1257300" indent="-873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Arial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790700" indent="-1762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2154238" indent="-873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Arial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5pPr>
            <a:lvl6pPr marL="2438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6pPr>
            <a:lvl7pPr marL="2895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7pPr>
            <a:lvl8pPr marL="3352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8pPr>
            <a:lvl9pPr marL="3810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288000" indent="-288000">
              <a:spcBef>
                <a:spcPts val="0"/>
              </a:spcBef>
              <a:spcAft>
                <a:spcPts val="600"/>
              </a:spcAft>
            </a:pPr>
            <a:r>
              <a:rPr lang="sv-SE" sz="2200" kern="0" dirty="0" smtClean="0"/>
              <a:t>Nationella rekommendationer </a:t>
            </a:r>
            <a:r>
              <a:rPr lang="sv-SE" sz="2200" kern="0" dirty="0" err="1" smtClean="0"/>
              <a:t>trakeotomi</a:t>
            </a:r>
            <a:endParaRPr lang="sv-SE" sz="2200" kern="0" dirty="0" smtClean="0"/>
          </a:p>
          <a:p>
            <a:pPr marL="0" indent="0">
              <a:spcBef>
                <a:spcPts val="0"/>
              </a:spcBef>
              <a:buFont typeface="Arial" charset="0"/>
              <a:buNone/>
            </a:pPr>
            <a:r>
              <a:rPr lang="sv-SE" sz="2000" kern="0" dirty="0" smtClean="0">
                <a:hlinkClick r:id="rId2"/>
              </a:rPr>
              <a:t>https://lof.se/patientsakerhet/vara-projekt/trakeotomi-rad-och-rekommendationer/</a:t>
            </a:r>
            <a:endParaRPr lang="sv-SE" sz="2000" kern="0" dirty="0" smtClean="0"/>
          </a:p>
          <a:p>
            <a:pPr marL="0" indent="0">
              <a:spcBef>
                <a:spcPts val="0"/>
              </a:spcBef>
              <a:buFont typeface="Arial" charset="0"/>
              <a:buNone/>
            </a:pPr>
            <a:endParaRPr lang="sv-SE" sz="2200" kern="0" dirty="0" smtClean="0"/>
          </a:p>
          <a:p>
            <a:pPr marL="288000" indent="-288000">
              <a:spcBef>
                <a:spcPts val="0"/>
              </a:spcBef>
              <a:spcAft>
                <a:spcPts val="600"/>
              </a:spcAft>
            </a:pPr>
            <a:r>
              <a:rPr lang="sv-SE" sz="2200" kern="0" dirty="0" smtClean="0"/>
              <a:t>Vårdhandboken </a:t>
            </a:r>
            <a:r>
              <a:rPr lang="sv-SE" sz="2200" kern="0" dirty="0" err="1" smtClean="0"/>
              <a:t>trakeostomi</a:t>
            </a:r>
            <a:endParaRPr lang="sv-SE" sz="2200" kern="0" dirty="0" smtClean="0"/>
          </a:p>
          <a:p>
            <a:pPr marL="0" indent="0">
              <a:spcBef>
                <a:spcPts val="0"/>
              </a:spcBef>
              <a:buFont typeface="Arial" charset="0"/>
              <a:buNone/>
            </a:pPr>
            <a:r>
              <a:rPr lang="sv-SE" sz="2000" kern="0" dirty="0" smtClean="0">
                <a:hlinkClick r:id="rId3"/>
              </a:rPr>
              <a:t>https://www.vardhandboken.se/vard-och-behandling/luftvagar/trakeostomi/</a:t>
            </a:r>
            <a:endParaRPr lang="sv-SE" sz="2000" kern="0" dirty="0" smtClean="0"/>
          </a:p>
          <a:p>
            <a:pPr marL="0" indent="0">
              <a:spcBef>
                <a:spcPts val="0"/>
              </a:spcBef>
              <a:buFont typeface="Arial" charset="0"/>
              <a:buNone/>
            </a:pPr>
            <a:endParaRPr lang="sv-SE" sz="2200" kern="0" dirty="0" smtClean="0"/>
          </a:p>
          <a:p>
            <a:pPr marL="288000" indent="-288000">
              <a:spcBef>
                <a:spcPts val="0"/>
              </a:spcBef>
              <a:spcAft>
                <a:spcPts val="600"/>
              </a:spcAft>
            </a:pPr>
            <a:r>
              <a:rPr lang="sv-SE" sz="2200" kern="0" dirty="0" smtClean="0"/>
              <a:t>Insidan</a:t>
            </a:r>
          </a:p>
          <a:p>
            <a:pPr marL="0" indent="0">
              <a:spcBef>
                <a:spcPts val="0"/>
              </a:spcBef>
              <a:buFont typeface="Arial" charset="0"/>
              <a:buNone/>
            </a:pPr>
            <a:r>
              <a:rPr lang="sv-SE" sz="2000" kern="0" dirty="0" smtClean="0">
                <a:hlinkClick r:id="rId4"/>
              </a:rPr>
              <a:t>http://insidan.nll.se/Vardens-arbetsatt/Specialistsjukvard/Oron-nasa-hals/Rutiner/</a:t>
            </a:r>
            <a:endParaRPr lang="sv-SE" sz="2000" kern="0" dirty="0" smtClean="0"/>
          </a:p>
          <a:p>
            <a:pPr marL="0" indent="0">
              <a:buFont typeface="Arial" charset="0"/>
              <a:buNone/>
            </a:pPr>
            <a:endParaRPr lang="sv-SE" sz="2400" kern="0" dirty="0" smtClean="0"/>
          </a:p>
          <a:p>
            <a:pPr marL="0" indent="0">
              <a:buFont typeface="Arial" charset="0"/>
              <a:buNone/>
            </a:pPr>
            <a:endParaRPr lang="sv-SE" kern="0" dirty="0" smtClean="0"/>
          </a:p>
          <a:p>
            <a:pPr marL="0" indent="0">
              <a:buFont typeface="Arial" charset="0"/>
              <a:buNone/>
            </a:pPr>
            <a:endParaRPr lang="sv-SE" kern="0" dirty="0" smtClean="0"/>
          </a:p>
          <a:p>
            <a:pPr marL="0" indent="0">
              <a:buFont typeface="Arial" charset="0"/>
              <a:buNone/>
            </a:pPr>
            <a:endParaRPr lang="sv-SE" kern="0" dirty="0"/>
          </a:p>
        </p:txBody>
      </p:sp>
    </p:spTree>
    <p:extLst>
      <p:ext uri="{BB962C8B-B14F-4D97-AF65-F5344CB8AC3E}">
        <p14:creationId xmlns:p14="http://schemas.microsoft.com/office/powerpoint/2010/main" val="214755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2"/>
          <p:cNvSpPr>
            <a:spLocks noGrp="1"/>
          </p:cNvSpPr>
          <p:nvPr>
            <p:ph type="body" sz="quarter" idx="14"/>
          </p:nvPr>
        </p:nvSpPr>
        <p:spPr>
          <a:xfrm>
            <a:off x="1268379" y="1125144"/>
            <a:ext cx="6505997" cy="2055377"/>
          </a:xfrm>
        </p:spPr>
        <p:txBody>
          <a:bodyPr/>
          <a:lstStyle/>
          <a:p>
            <a:endParaRPr lang="sv-SE" dirty="0" smtClean="0">
              <a:hlinkClick r:id="rId3"/>
            </a:endParaRPr>
          </a:p>
          <a:p>
            <a:r>
              <a:rPr lang="sv-SE" sz="3200" dirty="0"/>
              <a:t>Film: Hur går operationen till</a:t>
            </a:r>
            <a:r>
              <a:rPr lang="sv-SE" sz="3200" dirty="0" smtClean="0"/>
              <a:t>?</a:t>
            </a:r>
          </a:p>
          <a:p>
            <a:r>
              <a:rPr lang="sv-SE" sz="3200" dirty="0" smtClean="0"/>
              <a:t> </a:t>
            </a:r>
            <a:r>
              <a:rPr lang="sv-SE" u="sng" dirty="0">
                <a:hlinkClick r:id="rId4"/>
              </a:rPr>
              <a:t>https://</a:t>
            </a:r>
            <a:r>
              <a:rPr lang="sv-SE" u="sng" dirty="0" smtClean="0">
                <a:hlinkClick r:id="rId4"/>
              </a:rPr>
              <a:t>www.youtube.com/watch?v=d_5eKkwnIRs</a:t>
            </a:r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621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801214" y="154051"/>
            <a:ext cx="6765507" cy="684387"/>
          </a:xfrm>
        </p:spPr>
        <p:txBody>
          <a:bodyPr>
            <a:normAutofit/>
          </a:bodyPr>
          <a:lstStyle/>
          <a:p>
            <a:pPr algn="l"/>
            <a:r>
              <a:rPr lang="sv-SE" sz="2800" dirty="0" smtClean="0">
                <a:solidFill>
                  <a:schemeClr val="tx1"/>
                </a:solidFill>
              </a:rPr>
              <a:t>Varför blir man </a:t>
            </a:r>
            <a:r>
              <a:rPr lang="sv-SE" sz="2800" dirty="0" err="1" smtClean="0">
                <a:solidFill>
                  <a:schemeClr val="tx1"/>
                </a:solidFill>
              </a:rPr>
              <a:t>trakeotomerad</a:t>
            </a:r>
            <a:r>
              <a:rPr lang="sv-SE" sz="2800" dirty="0" smtClean="0">
                <a:solidFill>
                  <a:schemeClr val="tx1"/>
                </a:solidFill>
              </a:rPr>
              <a:t>?</a:t>
            </a:r>
            <a:endParaRPr lang="sv-SE" sz="2800" dirty="0">
              <a:solidFill>
                <a:schemeClr val="tx1"/>
              </a:solidFill>
            </a:endParaRPr>
          </a:p>
        </p:txBody>
      </p:sp>
      <p:sp>
        <p:nvSpPr>
          <p:cNvPr id="5" name="Platshållare för innehåll 2"/>
          <p:cNvSpPr txBox="1">
            <a:spLocks/>
          </p:cNvSpPr>
          <p:nvPr/>
        </p:nvSpPr>
        <p:spPr>
          <a:xfrm>
            <a:off x="801214" y="1317139"/>
            <a:ext cx="79979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107950" indent="-107950" algn="l" defTabSz="762000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20725" indent="-18415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2pPr>
            <a:lvl3pPr marL="1257300" indent="-873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Arial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790700" indent="-1762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2154238" indent="-873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Arial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5pPr>
            <a:lvl6pPr marL="2438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6pPr>
            <a:lvl7pPr marL="2895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7pPr>
            <a:lvl8pPr marL="3352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8pPr>
            <a:lvl9pPr marL="3810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sv-SE" sz="2200" kern="0" dirty="0" smtClean="0"/>
              <a:t>Tillfälligt behov det vanligaste:</a:t>
            </a:r>
          </a:p>
          <a:p>
            <a:pPr marL="108000" indent="-288000">
              <a:spcBef>
                <a:spcPts val="0"/>
              </a:spcBef>
            </a:pPr>
            <a:r>
              <a:rPr lang="sv-SE" sz="2200" kern="0" dirty="0" smtClean="0"/>
              <a:t>Lång ventilatortid på </a:t>
            </a:r>
            <a:r>
              <a:rPr lang="sv-SE" sz="2200" kern="0" dirty="0"/>
              <a:t>IVA</a:t>
            </a:r>
          </a:p>
          <a:p>
            <a:pPr marL="108000" indent="-288000">
              <a:spcBef>
                <a:spcPts val="0"/>
              </a:spcBef>
            </a:pPr>
            <a:r>
              <a:rPr lang="sv-SE" sz="2200" kern="0" dirty="0"/>
              <a:t>Högt</a:t>
            </a:r>
            <a:r>
              <a:rPr lang="sv-SE" sz="2200" kern="0" dirty="0" smtClean="0"/>
              <a:t> luftvägshinder (tex allvarliga infektioner i halsen)</a:t>
            </a:r>
          </a:p>
          <a:p>
            <a:pPr marL="0" indent="0">
              <a:buFont typeface="Arial" charset="0"/>
              <a:buNone/>
            </a:pPr>
            <a:r>
              <a:rPr lang="sv-SE" sz="2200" kern="0" dirty="0" smtClean="0"/>
              <a:t>Permanent behov ovanligare (nu 26 </a:t>
            </a:r>
            <a:r>
              <a:rPr lang="sv-SE" sz="2200" kern="0" dirty="0" err="1" smtClean="0"/>
              <a:t>pat</a:t>
            </a:r>
            <a:r>
              <a:rPr lang="sv-SE" sz="2200" kern="0" dirty="0" smtClean="0"/>
              <a:t> </a:t>
            </a:r>
            <a:r>
              <a:rPr lang="sv-SE" sz="2200" kern="0" dirty="0" err="1" smtClean="0"/>
              <a:t>LuBo</a:t>
            </a:r>
            <a:r>
              <a:rPr lang="sv-SE" sz="2200" kern="0" dirty="0" smtClean="0"/>
              <a:t>, 5 Ge, 3 </a:t>
            </a:r>
            <a:r>
              <a:rPr lang="sv-SE" sz="2200" kern="0" dirty="0" err="1" smtClean="0"/>
              <a:t>Pe</a:t>
            </a:r>
            <a:r>
              <a:rPr lang="sv-SE" sz="2200" kern="0" dirty="0" smtClean="0"/>
              <a:t>):</a:t>
            </a:r>
          </a:p>
          <a:p>
            <a:pPr indent="-288000">
              <a:spcBef>
                <a:spcPts val="0"/>
              </a:spcBef>
            </a:pPr>
            <a:r>
              <a:rPr lang="sv-SE" sz="2200" kern="0" dirty="0" smtClean="0"/>
              <a:t>Svår neurologisk sjukdom (tex ALS)</a:t>
            </a:r>
          </a:p>
          <a:p>
            <a:pPr indent="-288000">
              <a:spcBef>
                <a:spcPts val="0"/>
              </a:spcBef>
            </a:pPr>
            <a:r>
              <a:rPr lang="sv-SE" sz="2200" kern="0" dirty="0" smtClean="0"/>
              <a:t>Svår lungfunktionsnedsättning</a:t>
            </a:r>
          </a:p>
          <a:p>
            <a:pPr indent="-288000">
              <a:spcBef>
                <a:spcPts val="0"/>
              </a:spcBef>
            </a:pPr>
            <a:r>
              <a:rPr lang="sv-SE" sz="2200" kern="0" dirty="0" smtClean="0"/>
              <a:t>Luftvägshinder som kvarstår (tex icke-botbar tumör i halsen) </a:t>
            </a:r>
          </a:p>
          <a:p>
            <a:pPr marL="0" indent="0">
              <a:buFont typeface="Arial" charset="0"/>
              <a:buNone/>
            </a:pPr>
            <a:endParaRPr lang="sv-SE" kern="0" dirty="0" smtClean="0"/>
          </a:p>
          <a:p>
            <a:pPr marL="0" indent="0">
              <a:buFont typeface="Arial" charset="0"/>
              <a:buNone/>
            </a:pPr>
            <a:endParaRPr lang="sv-SE" kern="0" dirty="0" smtClean="0"/>
          </a:p>
          <a:p>
            <a:endParaRPr lang="sv-SE" kern="0" dirty="0" smtClean="0"/>
          </a:p>
          <a:p>
            <a:endParaRPr lang="sv-SE" kern="0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112" y="341583"/>
            <a:ext cx="1633060" cy="163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67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4"/>
          </p:nvPr>
        </p:nvSpPr>
        <p:spPr>
          <a:xfrm>
            <a:off x="1268379" y="1125144"/>
            <a:ext cx="6505997" cy="2055377"/>
          </a:xfrm>
        </p:spPr>
        <p:txBody>
          <a:bodyPr/>
          <a:lstStyle/>
          <a:p>
            <a:endParaRPr lang="sv-SE" dirty="0" smtClean="0">
              <a:hlinkClick r:id="rId2"/>
            </a:endParaRPr>
          </a:p>
          <a:p>
            <a:r>
              <a:rPr lang="sv-SE" sz="3200" dirty="0"/>
              <a:t>Film: Hur ser det ut inuti halsen</a:t>
            </a:r>
            <a:r>
              <a:rPr lang="sv-SE" sz="3200" dirty="0" smtClean="0"/>
              <a:t>?</a:t>
            </a:r>
          </a:p>
          <a:p>
            <a:r>
              <a:rPr lang="sv-SE" sz="3200" dirty="0" smtClean="0"/>
              <a:t> </a:t>
            </a:r>
            <a:r>
              <a:rPr lang="sv-SE" dirty="0" smtClean="0">
                <a:hlinkClick r:id="rId2"/>
              </a:rPr>
              <a:t>https</a:t>
            </a:r>
            <a:r>
              <a:rPr lang="sv-SE" dirty="0">
                <a:hlinkClick r:id="rId2"/>
              </a:rPr>
              <a:t>://</a:t>
            </a:r>
            <a:r>
              <a:rPr lang="sv-SE" dirty="0" smtClean="0">
                <a:hlinkClick r:id="rId2"/>
              </a:rPr>
              <a:t>www.youtube.com/watch?v=CwlTOTDWesA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1276471" y="606056"/>
            <a:ext cx="6497905" cy="745501"/>
          </a:xfrm>
        </p:spPr>
        <p:txBody>
          <a:bodyPr/>
          <a:lstStyle/>
          <a:p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1704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19002" y="299142"/>
            <a:ext cx="6497905" cy="605319"/>
          </a:xfrm>
        </p:spPr>
        <p:txBody>
          <a:bodyPr/>
          <a:lstStyle/>
          <a:p>
            <a:r>
              <a:rPr lang="sv-SE" sz="2800" dirty="0" err="1" smtClean="0">
                <a:solidFill>
                  <a:schemeClr val="tx1"/>
                </a:solidFill>
              </a:rPr>
              <a:t>Trakealkanyler</a:t>
            </a:r>
            <a:endParaRPr lang="sv-SE" sz="2800" dirty="0">
              <a:solidFill>
                <a:schemeClr val="tx1"/>
              </a:solidFill>
            </a:endParaRPr>
          </a:p>
        </p:txBody>
      </p:sp>
      <p:pic>
        <p:nvPicPr>
          <p:cNvPr id="4" name="Picture 7" descr="\\nll.se\hemkataloger\katalog1\martoi01\USF\Skrivbord\Bilder PP\Portex med kuf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737" y="982358"/>
            <a:ext cx="1950007" cy="174054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\\nll.se\hemkataloger\katalog1\martoi01\USF\Skrivbord\100-8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343" y="2722901"/>
            <a:ext cx="2291408" cy="185820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737" y="2758419"/>
            <a:ext cx="1950007" cy="1822688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343" y="938012"/>
            <a:ext cx="2368388" cy="17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53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90642" y="203441"/>
            <a:ext cx="8644027" cy="4399136"/>
          </a:xfrm>
        </p:spPr>
        <p:txBody>
          <a:bodyPr/>
          <a:lstStyle/>
          <a:p>
            <a:pPr>
              <a:spcBef>
                <a:spcPts val="1800"/>
              </a:spcBef>
            </a:pPr>
            <a:endParaRPr lang="sv-SE" sz="2400" dirty="0"/>
          </a:p>
          <a:p>
            <a:pPr>
              <a:spcBef>
                <a:spcPts val="1800"/>
              </a:spcBef>
            </a:pPr>
            <a:r>
              <a:rPr lang="sv-SE" sz="2400" dirty="0" smtClean="0"/>
              <a:t>Med och utan </a:t>
            </a:r>
            <a:r>
              <a:rPr lang="sv-SE" sz="2400" dirty="0" err="1" smtClean="0"/>
              <a:t>kuff</a:t>
            </a:r>
            <a:endParaRPr lang="sv-SE" sz="2400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  <a:p>
            <a:r>
              <a:rPr lang="sv-SE" sz="2400" dirty="0" smtClean="0"/>
              <a:t>Innerkanyl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7" name="Bildobjekt 6" descr="\\nll.se\hemkataloger\katalog1\martoi01\USF\Skrivbord\image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517" y="3340042"/>
            <a:ext cx="2454002" cy="899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\\nll.se\hemkataloger\katalog1\martoi01\USF\Skrivbord\BlueLineULTRAsuc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687" y="711912"/>
            <a:ext cx="2238001" cy="222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531" y="3340042"/>
            <a:ext cx="2454002" cy="1137021"/>
          </a:xfrm>
          <a:prstGeom prst="rect">
            <a:avLst/>
          </a:prstGeom>
        </p:spPr>
      </p:pic>
      <p:pic>
        <p:nvPicPr>
          <p:cNvPr id="10" name="Picture 2" descr="\\nll.se\hemkataloger\katalog1\martoi01\USF\Skrivbord\Stor utbildning om trakealkanyl\Vanlig Portex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419" y="640693"/>
            <a:ext cx="2179114" cy="229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575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457200" y="138226"/>
            <a:ext cx="8229600" cy="550310"/>
          </a:xfrm>
        </p:spPr>
        <p:txBody>
          <a:bodyPr>
            <a:normAutofit/>
          </a:bodyPr>
          <a:lstStyle/>
          <a:p>
            <a:r>
              <a:rPr lang="sv-SE" sz="2800" dirty="0" err="1" smtClean="0">
                <a:solidFill>
                  <a:schemeClr val="tx1"/>
                </a:solidFill>
              </a:rPr>
              <a:t>Kuffad</a:t>
            </a:r>
            <a:r>
              <a:rPr lang="sv-SE" sz="2800" dirty="0" smtClean="0">
                <a:solidFill>
                  <a:schemeClr val="tx1"/>
                </a:solidFill>
              </a:rPr>
              <a:t> eller </a:t>
            </a:r>
            <a:r>
              <a:rPr lang="sv-SE" sz="2800" dirty="0" err="1" smtClean="0">
                <a:solidFill>
                  <a:schemeClr val="tx1"/>
                </a:solidFill>
              </a:rPr>
              <a:t>okuffad</a:t>
            </a:r>
            <a:r>
              <a:rPr lang="sv-SE" sz="2800" dirty="0" smtClean="0">
                <a:solidFill>
                  <a:schemeClr val="tx1"/>
                </a:solidFill>
              </a:rPr>
              <a:t> kanyl?</a:t>
            </a:r>
            <a:endParaRPr lang="sv-SE" sz="2800" dirty="0">
              <a:solidFill>
                <a:schemeClr val="tx1"/>
              </a:solidFill>
            </a:endParaRPr>
          </a:p>
        </p:txBody>
      </p:sp>
      <p:sp>
        <p:nvSpPr>
          <p:cNvPr id="5" name="Platshållare för innehåll 2"/>
          <p:cNvSpPr txBox="1">
            <a:spLocks/>
          </p:cNvSpPr>
          <p:nvPr/>
        </p:nvSpPr>
        <p:spPr>
          <a:xfrm>
            <a:off x="457200" y="688536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107950" indent="-107950" algn="l" defTabSz="762000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20725" indent="-18415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2pPr>
            <a:lvl3pPr marL="1257300" indent="-873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Arial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3pPr>
            <a:lvl4pPr marL="1790700" indent="-1762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charset="0"/>
              <a:buChar char="–"/>
              <a:defRPr sz="1600">
                <a:solidFill>
                  <a:schemeClr val="tx2"/>
                </a:solidFill>
                <a:latin typeface="+mn-lt"/>
              </a:defRPr>
            </a:lvl4pPr>
            <a:lvl5pPr marL="2154238" indent="-873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Arial" charset="0"/>
              <a:buChar char="•"/>
              <a:defRPr sz="1600">
                <a:solidFill>
                  <a:schemeClr val="tx2"/>
                </a:solidFill>
                <a:latin typeface="+mn-lt"/>
              </a:defRPr>
            </a:lvl5pPr>
            <a:lvl6pPr marL="2438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6pPr>
            <a:lvl7pPr marL="2895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7pPr>
            <a:lvl8pPr marL="3352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8pPr>
            <a:lvl9pPr marL="3810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indent="-288000">
              <a:spcBef>
                <a:spcPts val="0"/>
              </a:spcBef>
            </a:pPr>
            <a:r>
              <a:rPr lang="sv-SE" sz="2200" kern="0" dirty="0" err="1" smtClean="0"/>
              <a:t>Kuff</a:t>
            </a:r>
            <a:r>
              <a:rPr lang="sv-SE" sz="2200" kern="0" dirty="0" smtClean="0"/>
              <a:t> direkt efter operationen </a:t>
            </a:r>
            <a:r>
              <a:rPr lang="sv-SE" sz="2200" kern="0" dirty="0" err="1" smtClean="0"/>
              <a:t>pga</a:t>
            </a:r>
            <a:r>
              <a:rPr lang="sv-SE" sz="2200" kern="0" dirty="0" smtClean="0"/>
              <a:t> sövd patient och blodigt</a:t>
            </a:r>
          </a:p>
          <a:p>
            <a:pPr indent="-288000">
              <a:spcBef>
                <a:spcPts val="0"/>
              </a:spcBef>
            </a:pPr>
            <a:r>
              <a:rPr lang="sv-SE" sz="2200" kern="0" dirty="0" smtClean="0"/>
              <a:t>De flesta kan på sikt klara sig utan </a:t>
            </a:r>
            <a:r>
              <a:rPr lang="sv-SE" sz="2200" kern="0" dirty="0" err="1" smtClean="0"/>
              <a:t>kuff</a:t>
            </a:r>
            <a:endParaRPr lang="sv-SE" sz="2200" kern="0" dirty="0" smtClean="0"/>
          </a:p>
          <a:p>
            <a:pPr indent="-288000">
              <a:spcBef>
                <a:spcPts val="0"/>
              </a:spcBef>
            </a:pPr>
            <a:r>
              <a:rPr lang="sv-SE" sz="2200" kern="0" dirty="0" err="1" smtClean="0"/>
              <a:t>Kuff</a:t>
            </a:r>
            <a:r>
              <a:rPr lang="sv-SE" sz="2200" kern="0" dirty="0" smtClean="0"/>
              <a:t> behövs om respirator, annars läckage</a:t>
            </a:r>
          </a:p>
          <a:p>
            <a:pPr indent="-288000">
              <a:spcBef>
                <a:spcPts val="0"/>
              </a:spcBef>
            </a:pPr>
            <a:r>
              <a:rPr lang="sv-SE" sz="2200" kern="0" dirty="0" smtClean="0"/>
              <a:t>Kan ej prata med </a:t>
            </a:r>
            <a:r>
              <a:rPr lang="sv-SE" sz="2200" kern="0" dirty="0" err="1" smtClean="0"/>
              <a:t>kuffad</a:t>
            </a:r>
            <a:r>
              <a:rPr lang="sv-SE" sz="2200" kern="0" dirty="0" smtClean="0"/>
              <a:t> kanyl</a:t>
            </a:r>
          </a:p>
          <a:p>
            <a:pPr indent="-288000">
              <a:spcBef>
                <a:spcPts val="0"/>
              </a:spcBef>
            </a:pPr>
            <a:r>
              <a:rPr lang="sv-SE" sz="2200" kern="0" dirty="0" smtClean="0"/>
              <a:t>Risk för kvävning om </a:t>
            </a:r>
            <a:r>
              <a:rPr lang="sv-SE" sz="2200" kern="0" dirty="0" err="1" smtClean="0"/>
              <a:t>talventil</a:t>
            </a:r>
            <a:r>
              <a:rPr lang="sv-SE" sz="2200" kern="0" dirty="0" smtClean="0"/>
              <a:t> sätts på </a:t>
            </a:r>
            <a:r>
              <a:rPr lang="sv-SE" sz="2200" kern="0" dirty="0" err="1" smtClean="0"/>
              <a:t>kuffad</a:t>
            </a:r>
            <a:r>
              <a:rPr lang="sv-SE" sz="2200" kern="0" dirty="0" smtClean="0"/>
              <a:t> kanyl</a:t>
            </a:r>
          </a:p>
          <a:p>
            <a:pPr marL="288000" indent="-288000">
              <a:spcBef>
                <a:spcPts val="0"/>
              </a:spcBef>
            </a:pPr>
            <a:r>
              <a:rPr lang="sv-SE" sz="2200" kern="0" dirty="0" err="1" smtClean="0"/>
              <a:t>Kuff</a:t>
            </a:r>
            <a:r>
              <a:rPr lang="sv-SE" sz="2200" kern="0" dirty="0" smtClean="0"/>
              <a:t> skyddar ej mot aspiration, i så fall behöver </a:t>
            </a:r>
            <a:br>
              <a:rPr lang="sv-SE" sz="2200" kern="0" dirty="0" smtClean="0"/>
            </a:br>
            <a:r>
              <a:rPr lang="sv-SE" sz="2200" kern="0" dirty="0" smtClean="0"/>
              <a:t>man hela tiden suga rent ovanför </a:t>
            </a:r>
            <a:r>
              <a:rPr lang="sv-SE" sz="2200" kern="0" dirty="0" err="1" smtClean="0"/>
              <a:t>kuffen</a:t>
            </a:r>
            <a:endParaRPr lang="sv-SE" sz="2200" kern="0" dirty="0" smtClean="0"/>
          </a:p>
          <a:p>
            <a:pPr marL="288000" indent="-288000">
              <a:spcBef>
                <a:spcPts val="0"/>
              </a:spcBef>
            </a:pPr>
            <a:r>
              <a:rPr lang="sv-SE" sz="2200" kern="0" dirty="0" smtClean="0"/>
              <a:t>Sväljning försvåras av </a:t>
            </a:r>
            <a:r>
              <a:rPr lang="sv-SE" sz="2200" kern="0" dirty="0" err="1" smtClean="0"/>
              <a:t>kuff</a:t>
            </a:r>
            <a:r>
              <a:rPr lang="sv-SE" sz="2200" kern="0" dirty="0" smtClean="0"/>
              <a:t> </a:t>
            </a:r>
            <a:br>
              <a:rPr lang="sv-SE" sz="2200" kern="0" dirty="0" smtClean="0"/>
            </a:br>
            <a:r>
              <a:rPr lang="sv-SE" sz="2200" kern="0" dirty="0" err="1" smtClean="0"/>
              <a:t>pga</a:t>
            </a:r>
            <a:r>
              <a:rPr lang="sv-SE" sz="2200" kern="0" dirty="0" smtClean="0"/>
              <a:t> sämre </a:t>
            </a:r>
            <a:r>
              <a:rPr lang="sv-SE" sz="2200" kern="0" dirty="0" err="1" smtClean="0"/>
              <a:t>larynxlyft</a:t>
            </a:r>
            <a:endParaRPr lang="sv-SE" sz="2200" kern="0" dirty="0" smtClean="0"/>
          </a:p>
          <a:p>
            <a:endParaRPr lang="sv-SE" sz="2400" kern="0" dirty="0" smtClean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967" y="1238846"/>
            <a:ext cx="1924033" cy="2329589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754" y="2908519"/>
            <a:ext cx="1512168" cy="166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778914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Norrbotten_blå">
  <a:themeElements>
    <a:clrScheme name="Region Norrbotten blandad">
      <a:dk1>
        <a:srgbClr val="000000"/>
      </a:dk1>
      <a:lt1>
        <a:srgbClr val="FFFFFF"/>
      </a:lt1>
      <a:dk2>
        <a:srgbClr val="403D45"/>
      </a:dk2>
      <a:lt2>
        <a:srgbClr val="D0D1CD"/>
      </a:lt2>
      <a:accent1>
        <a:srgbClr val="0070C0"/>
      </a:accent1>
      <a:accent2>
        <a:srgbClr val="F8951F"/>
      </a:accent2>
      <a:accent3>
        <a:srgbClr val="83C55B"/>
      </a:accent3>
      <a:accent4>
        <a:srgbClr val="7F7F7F"/>
      </a:accent4>
      <a:accent5>
        <a:srgbClr val="403D45"/>
      </a:accent5>
      <a:accent6>
        <a:srgbClr val="C0C0BD"/>
      </a:accent6>
      <a:hlink>
        <a:srgbClr val="0070C0"/>
      </a:hlink>
      <a:folHlink>
        <a:srgbClr val="7F7F7F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/>
        </a:defPPr>
      </a:lstStyle>
    </a:txDef>
  </a:objectDefaults>
  <a:extraClrSchemeLst>
    <a:extraClrScheme>
      <a:clrScheme name="vit med jpglogga 180_ny 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t med jpglogga 180_ny 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a av 1Kopia av MALL_VI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8">
        <a:dk1>
          <a:srgbClr val="003399"/>
        </a:dk1>
        <a:lt1>
          <a:srgbClr val="0D68B0"/>
        </a:lt1>
        <a:dk2>
          <a:srgbClr val="FFFFFF"/>
        </a:dk2>
        <a:lt2>
          <a:srgbClr val="969696"/>
        </a:lt2>
        <a:accent1>
          <a:srgbClr val="969696"/>
        </a:accent1>
        <a:accent2>
          <a:srgbClr val="FFFF99"/>
        </a:accent2>
        <a:accent3>
          <a:srgbClr val="AAB9D4"/>
        </a:accent3>
        <a:accent4>
          <a:srgbClr val="002A82"/>
        </a:accent4>
        <a:accent5>
          <a:srgbClr val="C9C9C9"/>
        </a:accent5>
        <a:accent6>
          <a:srgbClr val="E7E78A"/>
        </a:accent6>
        <a:hlink>
          <a:srgbClr val="99FF99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9">
        <a:dk1>
          <a:srgbClr val="969696"/>
        </a:dk1>
        <a:lt1>
          <a:srgbClr val="FFFFFF"/>
        </a:lt1>
        <a:dk2>
          <a:srgbClr val="0D68B0"/>
        </a:dk2>
        <a:lt2>
          <a:srgbClr val="FFFFFF"/>
        </a:lt2>
        <a:accent1>
          <a:srgbClr val="969696"/>
        </a:accent1>
        <a:accent2>
          <a:srgbClr val="FFFF99"/>
        </a:accent2>
        <a:accent3>
          <a:srgbClr val="AAB9D4"/>
        </a:accent3>
        <a:accent4>
          <a:srgbClr val="DADADA"/>
        </a:accent4>
        <a:accent5>
          <a:srgbClr val="C9C9C9"/>
        </a:accent5>
        <a:accent6>
          <a:srgbClr val="E7E78A"/>
        </a:accent6>
        <a:hlink>
          <a:srgbClr val="99FF99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a av 1Kopia av MALL_VIT 10">
        <a:dk1>
          <a:srgbClr val="969696"/>
        </a:dk1>
        <a:lt1>
          <a:srgbClr val="FFFFFF"/>
        </a:lt1>
        <a:dk2>
          <a:srgbClr val="0D68B0"/>
        </a:dk2>
        <a:lt2>
          <a:srgbClr val="FFFFFF"/>
        </a:lt2>
        <a:accent1>
          <a:srgbClr val="969696"/>
        </a:accent1>
        <a:accent2>
          <a:srgbClr val="0D68B0"/>
        </a:accent2>
        <a:accent3>
          <a:srgbClr val="AAB9D4"/>
        </a:accent3>
        <a:accent4>
          <a:srgbClr val="DADADA"/>
        </a:accent4>
        <a:accent5>
          <a:srgbClr val="C9C9C9"/>
        </a:accent5>
        <a:accent6>
          <a:srgbClr val="0B5E9F"/>
        </a:accent6>
        <a:hlink>
          <a:srgbClr val="99FF99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a av 1Kopia av MALL_VIT 11">
        <a:dk1>
          <a:srgbClr val="FFFFFF"/>
        </a:dk1>
        <a:lt1>
          <a:srgbClr val="FFFFFF"/>
        </a:lt1>
        <a:dk2>
          <a:srgbClr val="FFFFFF"/>
        </a:dk2>
        <a:lt2>
          <a:srgbClr val="969696"/>
        </a:lt2>
        <a:accent1>
          <a:srgbClr val="969696"/>
        </a:accent1>
        <a:accent2>
          <a:srgbClr val="0D68B0"/>
        </a:accent2>
        <a:accent3>
          <a:srgbClr val="FFFFFF"/>
        </a:accent3>
        <a:accent4>
          <a:srgbClr val="DADADA"/>
        </a:accent4>
        <a:accent5>
          <a:srgbClr val="C9C9C9"/>
        </a:accent5>
        <a:accent6>
          <a:srgbClr val="0B5E9F"/>
        </a:accent6>
        <a:hlink>
          <a:srgbClr val="99FF99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12">
        <a:dk1>
          <a:srgbClr val="969696"/>
        </a:dk1>
        <a:lt1>
          <a:srgbClr val="FFFFFF"/>
        </a:lt1>
        <a:dk2>
          <a:srgbClr val="0D68B0"/>
        </a:dk2>
        <a:lt2>
          <a:srgbClr val="FFFFFF"/>
        </a:lt2>
        <a:accent1>
          <a:srgbClr val="969696"/>
        </a:accent1>
        <a:accent2>
          <a:srgbClr val="0D68B0"/>
        </a:accent2>
        <a:accent3>
          <a:srgbClr val="AAB9D4"/>
        </a:accent3>
        <a:accent4>
          <a:srgbClr val="DADADA"/>
        </a:accent4>
        <a:accent5>
          <a:srgbClr val="C9C9C9"/>
        </a:accent5>
        <a:accent6>
          <a:srgbClr val="0B5E9F"/>
        </a:accent6>
        <a:hlink>
          <a:srgbClr val="FFFFFF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p:Policy xmlns:p="office.server.policy" id="" local="true">
  <p:Name>Informerande</p:Name>
  <p:Description/>
  <p:Statement/>
  <p:PolicyItems>
    <p:PolicyItem featureId="Microsoft.Office.RecordsManagement.PolicyFeatures.Expiration" staticId="0x010100D7963E0E5B7A40E5AEA07389401D709F007B1238BBD93543428C20870054E92DBF|1214505165" UniqueId="15436f43-43ec-43f4-afa0-3fdfa097cfae">
      <p:Name>Bevarande</p:Name>
      <p:Description>Automatisk schemaläggning av innehåll som ska bearbetas, och utföra en bevarandeåtgärd på innehåll som har nått sitt förfallodatum.</p:Description>
      <p:CustomData>
        <Schedules nextStageId="3" default="true">
          <Schedule type="Default">
            <stages>
              <data stageId="1" recur="true" offset="36" unit="months">
                <formula id="Microsoft.Office.RecordsManagement.PolicyFeatures.Expiration.Formula.BuiltIn">
                  <number>0</number>
                  <property>NLLThinningTime</property>
                  <propertyid>2793489f-7251-475b-a975-480031914936</propertyid>
                  <period>months</period>
                </formula>
                <action type="workflow" id="d9837362-db90-41fe-8d27-3f4e28fd673a"/>
              </data>
              <data stageId="2">
                <formula id="Microsoft.Office.RecordsManagement.PolicyFeatures.Expiration.Formula.BuiltIn">
                  <number>1</number>
                  <property>NLLThinningTime</property>
                  <propertyid>2793489f-7251-475b-a975-480031914936</propertyid>
                  <period>months</period>
                </formula>
                <action type="action" id="Microsoft.Office.RecordsManagement.PolicyFeatures.Expiration.Action.MoveToRecycleBin"/>
              </data>
            </stages>
          </Schedule>
        </Schedules>
      </p:CustomData>
    </p:PolicyItem>
  </p:PolicyItems>
</p:Policy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nformerande dokument" ma:contentTypeID="0x010100D7963E0E5B7A40E5AEA07389401D709F007B1238BBD93543428C20870054E92DBF0100907CEEA6569A954C976B7824CE75F91F" ma:contentTypeVersion="1901" ma:contentTypeDescription="Informerande dokument" ma:contentTypeScope="" ma:versionID="3089ee3070e52824ae1dadc283e0de95">
  <xsd:schema xmlns:xsd="http://www.w3.org/2001/XMLSchema" xmlns:xs="http://www.w3.org/2001/XMLSchema" xmlns:p="http://schemas.microsoft.com/office/2006/metadata/properties" xmlns:ns1="http://schemas.microsoft.com/sharepoint/v3" xmlns:ns2="c7918ce9-5289-4a18-805d-4141408e948c" xmlns:ns3="e1dec489-f745-4ed5-9c00-958a11aea6df" targetNamespace="http://schemas.microsoft.com/office/2006/metadata/properties" ma:root="true" ma:fieldsID="42074e43c61ec121727b0b492371188c" ns1:_="" ns2:_="" ns3:_="">
    <xsd:import namespace="http://schemas.microsoft.com/sharepoint/v3"/>
    <xsd:import namespace="c7918ce9-5289-4a18-805d-4141408e948c"/>
    <xsd:import namespace="e1dec489-f745-4ed5-9c00-958a11aea6d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VIS_DocumentId" minOccurs="0"/>
                <xsd:element ref="ns1:NLLStakeholderTaxHTField0" minOccurs="0"/>
                <xsd:element ref="ns2:TaxKeywordTaxHTField" minOccurs="0"/>
                <xsd:element ref="ns3:DocumentStatus" minOccurs="0"/>
                <xsd:element ref="ns1:NLLInformationclass"/>
                <xsd:element ref="ns1:NLLThinningTime" minOccurs="0"/>
                <xsd:element ref="ns3:VISResponsible"/>
                <xsd:element ref="ns1:AnsvarigQuickpart" minOccurs="0"/>
                <xsd:element ref="ns1:NLLDocumentTypeTaxHTField0" minOccurs="0"/>
                <xsd:element ref="ns1:_dlc_Exempt" minOccurs="0"/>
                <xsd:element ref="ns1:_dlc_ExpireDateSaved" minOccurs="0"/>
                <xsd:element ref="ns1:_dlc_ExpireDate" minOccurs="0"/>
                <xsd:element ref="ns1:prdProcessTaxHTField0" minOccurs="0"/>
                <xsd:element ref="ns1:NLLVersion" minOccurs="0"/>
                <xsd:element ref="ns1:NLLModifiedBy" minOccurs="0"/>
                <xsd:element ref="ns1:NLLDocumentIDValue" minOccurs="0"/>
                <xsd:element ref="ns1:NLLPublishingstatus" minOccurs="0"/>
                <xsd:element ref="ns1:NLLDiarienummer" minOccurs="0"/>
                <xsd:element ref="ns1:NLLPublishDate" minOccurs="0"/>
                <xsd:element ref="ns1:NLLInformationCollectionTaxHTField0" minOccurs="0"/>
                <xsd:element ref="ns1:NLLProducerPlaceTaxHTField0" minOccurs="0"/>
                <xsd:element ref="ns1:NLLEstablishedBy"/>
                <xsd:element ref="ns1:NLLEstablishedByQuickpart" minOccurs="0"/>
                <xsd:element ref="ns1:VersionComment" minOccurs="0"/>
                <xsd:element ref="ns1:NLLPublishDateQuickpart" minOccurs="0"/>
                <xsd:element ref="ns1:NLLLockWorkflows" minOccurs="0"/>
                <xsd:element ref="ns1:NLLPublishe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LLStakeholderTaxHTField0" ma:index="13" nillable="true" ma:taxonomy="true" ma:internalName="NLLStakeholderTaxHTField0" ma:taxonomyFieldName="NLLStakeholder" ma:displayName="Gäller för verksamhet" ma:fieldId="{fc9b4796-81cc-4809-b89e-b480826c68b7}" ma:taxonomyMulti="true" ma:sspId="39d54842-4abd-4019-b0bf-19e71d696155" ma:termSetId="012a677c-9277-4d4c-83ea-a9768cc2772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Informationclass" ma:index="17" ma:displayName="Informationsklass" ma:internalName="NLLInformationclass">
      <xsd:simpleType>
        <xsd:restriction base="dms:Choice">
          <xsd:enumeration value="Publik"/>
          <xsd:enumeration value="Intern alla"/>
          <xsd:enumeration value="Intern skyddad"/>
        </xsd:restriction>
      </xsd:simpleType>
    </xsd:element>
    <xsd:element name="NLLThinningTime" ma:index="19" nillable="true" ma:displayName="Gallringsfrist" ma:format="DateOnly" ma:hidden="true" ma:internalName="NLLThinningTime">
      <xsd:simpleType>
        <xsd:restriction base="dms:DateTime"/>
      </xsd:simpleType>
    </xsd:element>
    <xsd:element name="AnsvarigQuickpart" ma:index="21" nillable="true" ma:displayName="AnsvarigQuickpart" ma:hidden="true" ma:internalName="AnsvarigQuickpart">
      <xsd:simpleType>
        <xsd:restriction base="dms:Text"/>
      </xsd:simpleType>
    </xsd:element>
    <xsd:element name="NLLDocumentTypeTaxHTField0" ma:index="23" ma:taxonomy="true" ma:internalName="NLLDocumentTypeTaxHTField0" ma:taxonomyFieldName="NLLDocumentType" ma:displayName="Dokumenttyp" ma:fieldId="{38578a5b-744a-40d6-84e1-ab48bc8b5a57}" ma:sspId="39d54842-4abd-4019-b0bf-19e71d696155" ma:termSetId="52dfd850-14dd-4e84-a867-57b1223f01a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_dlc_Exempt" ma:index="24" nillable="true" ma:displayName="Undanta från princip" ma:hidden="true" ma:internalName="_dlc_Exempt" ma:readOnly="true">
      <xsd:simpleType>
        <xsd:restriction base="dms:Unknown"/>
      </xsd:simpleType>
    </xsd:element>
    <xsd:element name="_dlc_ExpireDateSaved" ma:index="25" nillable="true" ma:displayName="Originalförfallodag" ma:hidden="true" ma:internalName="_dlc_ExpireDateSaved" ma:readOnly="true">
      <xsd:simpleType>
        <xsd:restriction base="dms:DateTime"/>
      </xsd:simpleType>
    </xsd:element>
    <xsd:element name="_dlc_ExpireDate" ma:index="26" nillable="true" ma:displayName="Förfallodatum" ma:description="" ma:hidden="true" ma:indexed="true" ma:internalName="_dlc_ExpireDate" ma:readOnly="true">
      <xsd:simpleType>
        <xsd:restriction base="dms:DateTime"/>
      </xsd:simpleType>
    </xsd:element>
    <xsd:element name="prdProcessTaxHTField0" ma:index="27" nillable="true" ma:taxonomy="true" ma:internalName="prdProcessTaxHTField0" ma:taxonomyFieldName="prdProcess" ma:displayName="Process" ma:fieldId="{7458416b-87c5-4f2a-97ed-9ee5dd1e516d}" ma:taxonomyMulti="true" ma:sspId="39d54842-4abd-4019-b0bf-19e71d696155" ma:termSetId="747d8a4a-b066-47e6-b826-8f1c93ac400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Version" ma:index="28" nillable="true" ma:displayName="Version" ma:internalName="NLLVersion" ma:readOnly="false">
      <xsd:simpleType>
        <xsd:restriction base="dms:Text"/>
      </xsd:simpleType>
    </xsd:element>
    <xsd:element name="NLLModifiedBy" ma:index="29" nillable="true" ma:displayName="Upprättad av" ma:hidden="true" ma:internalName="NLLModifiedBy">
      <xsd:simpleType>
        <xsd:restriction base="dms:Text"/>
      </xsd:simpleType>
    </xsd:element>
    <xsd:element name="NLLDocumentIDValue" ma:index="30" nillable="true" ma:displayName="Dokument-Id Värde" ma:hidden="true" ma:internalName="NLLDocumentIDValue">
      <xsd:simpleType>
        <xsd:restriction base="dms:Text"/>
      </xsd:simpleType>
    </xsd:element>
    <xsd:element name="NLLPublishingstatus" ma:index="31" nillable="true" ma:displayName="Publiceringsstatus" ma:internalName="NLLPublishingstatus" ma:readOnly="false">
      <xsd:simpleType>
        <xsd:restriction base="dms:Choice">
          <xsd:enumeration value="Ej Publicerad"/>
          <xsd:enumeration value="Publicerad"/>
          <xsd:enumeration value="Avpublicerad"/>
          <xsd:enumeration value="Revidering krävs"/>
          <xsd:enumeration value="Revidering pågår"/>
        </xsd:restriction>
      </xsd:simpleType>
    </xsd:element>
    <xsd:element name="NLLDiarienummer" ma:index="32" nillable="true" ma:displayName="Diarienummer" ma:description="" ma:internalName="NLLDiarienummer" ma:readOnly="false">
      <xsd:simpleType>
        <xsd:restriction base="dms:Text"/>
      </xsd:simpleType>
    </xsd:element>
    <xsd:element name="NLLPublishDate" ma:index="34" nillable="true" ma:displayName="Publiceringsdatum" ma:format="DateOnly" ma:hidden="true" ma:internalName="NLLPublishDate">
      <xsd:simpleType>
        <xsd:restriction base="dms:DateTime"/>
      </xsd:simpleType>
    </xsd:element>
    <xsd:element name="NLLInformationCollectionTaxHTField0" ma:index="35" nillable="true" ma:taxonomy="true" ma:internalName="NLLInformationCollectionTaxHTField0" ma:taxonomyFieldName="NLLInformationCollection" ma:displayName="Informationssamling" ma:fieldId="{5965f86f-d738-4017-88d8-24d6ef34a791}" ma:taxonomyMulti="true" ma:sspId="39d54842-4abd-4019-b0bf-19e71d696155" ma:termSetId="60e00f7a-77a4-4c71-b63e-bae2eb97b37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ProducerPlaceTaxHTField0" ma:index="37" nillable="true" ma:taxonomy="true" ma:internalName="NLLProducerPlaceTaxHTField0" ma:taxonomyFieldName="NLLProducerPlace" ma:displayName="Producentplats" ma:fieldId="{e174ebea-294d-44bc-9c09-0f97f1197811}" ma:sspId="39d54842-4abd-4019-b0bf-19e71d696155" ma:termSetId="45f1cc5b-3028-4a82-8c90-ecfb5e2e860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LLEstablishedBy" ma:index="38" ma:displayName="Upprättad av" ma:list="UserInfo" ma:SharePointGroup="0" ma:internalName="NLLEstablishedBy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NLLEstablishedByQuickpart" ma:index="39" nillable="true" ma:displayName="Upprättad av Quickpart" ma:hidden="true" ma:internalName="NLLEstablishedByQuickpart">
      <xsd:simpleType>
        <xsd:restriction base="dms:Text"/>
      </xsd:simpleType>
    </xsd:element>
    <xsd:element name="VersionComment" ma:index="40" nillable="true" ma:displayName="Versionskommentar" ma:hidden="true" ma:internalName="VersionComment" ma:readOnly="false">
      <xsd:simpleType>
        <xsd:restriction base="dms:Text"/>
      </xsd:simpleType>
    </xsd:element>
    <xsd:element name="NLLPublishDateQuickpart" ma:index="41" nillable="true" ma:displayName="Publiceringsdatum Quickpart" ma:hidden="true" ma:internalName="NLLPublishDateQuickpart">
      <xsd:simpleType>
        <xsd:restriction base="dms:Text"/>
      </xsd:simpleType>
    </xsd:element>
    <xsd:element name="NLLLockWorkflows" ma:index="42" nillable="true" ma:displayName="ArbetsflödeKörs" ma:default="0" ma:hidden="true" ma:internalName="NLLLockWorkflows">
      <xsd:simpleType>
        <xsd:restriction base="dms:Boolean"/>
      </xsd:simpleType>
    </xsd:element>
    <xsd:element name="NLLPublished" ma:index="43" nillable="true" ma:displayName="Publicerad" ma:hidden="true" ma:internalName="NLLPublished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918ce9-5289-4a18-805d-4141408e948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ärde" ma:description="Värdet för dokument-ID som tilldelats till det här objektet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 länk till det här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Spara ID" ma:description="Behåll ID vid tillägg." ma:hidden="true" ma:internalName="_dlc_DocIdPersistId" ma:readOnly="true">
      <xsd:simpleType>
        <xsd:restriction base="dms:Boolean"/>
      </xsd:simpleType>
    </xsd:element>
    <xsd:element name="TaxKeywordTaxHTField" ma:index="15" nillable="true" ma:taxonomy="true" ma:internalName="TaxKeywordTaxHTField" ma:taxonomyFieldName="TaxKeyword" ma:displayName="NLL-Nyckelord" ma:fieldId="{23f27201-bee3-471e-b2e7-b64fd8b7ca38}" ma:taxonomyMulti="true" ma:sspId="39d54842-4abd-4019-b0bf-19e71d696155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dec489-f745-4ed5-9c00-958a11aea6df" elementFormDefault="qualified">
    <xsd:import namespace="http://schemas.microsoft.com/office/2006/documentManagement/types"/>
    <xsd:import namespace="http://schemas.microsoft.com/office/infopath/2007/PartnerControls"/>
    <xsd:element name="VIS_DocumentId" ma:index="12" nillable="true" ma:displayName="Producentplats ID" ma:hidden="true" ma:internalName="VIS_DocumentId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ocumentStatus" ma:index="16" nillable="true" ma:displayName="Dokumentstatus" ma:hidden="true" ma:internalName="Dokumentstatus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VISResponsible" ma:index="20" ma:displayName="Ansvarig" ma:list="UserInfo" ma:internalName="VISResponsible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LLDiarienummer xmlns="http://schemas.microsoft.com/sharepoint/v3" xsi:nil="true"/>
    <VersionComment xmlns="http://schemas.microsoft.com/sharepoint/v3" xsi:nil="true"/>
    <NLLInformationclass xmlns="http://schemas.microsoft.com/sharepoint/v3">Publik</NLLInformationclass>
    <AnsvarigQuickpart xmlns="http://schemas.microsoft.com/sharepoint/v3">Katarina Johansson, Åsa Ek Edström</AnsvarigQuickpart>
    <NLLPublished xmlns="http://schemas.microsoft.com/sharepoint/v3" xsi:nil="true"/>
    <NLLStakeholder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Region Norrbotten</TermName>
          <TermId xmlns="http://schemas.microsoft.com/office/infopath/2007/PartnerControls">2ac66d7d-7456-4491-b0c4-3e1d538f92db</TermId>
        </TermInfo>
        <TermInfo xmlns="http://schemas.microsoft.com/office/infopath/2007/PartnerControls">
          <TermName xmlns="http://schemas.microsoft.com/office/infopath/2007/PartnerControls">Öron- näs- och halssjukvård länsklinik</TermName>
          <TermId xmlns="http://schemas.microsoft.com/office/infopath/2007/PartnerControls">1a4f740c-684e-4228-83ea-89faffd6dfd0</TermId>
        </TermInfo>
      </Terms>
    </NLLStakeholderTaxHTField0>
    <NLLInformationCollectionTaxHTField0 xmlns="http://schemas.microsoft.com/sharepoint/v3">
      <Terms xmlns="http://schemas.microsoft.com/office/infopath/2007/PartnerControls"/>
    </NLLInformationCollectionTaxHTField0>
    <NLLPublishDateQuickpart xmlns="http://schemas.microsoft.com/sharepoint/v3">2021-11-29</NLLPublishDateQuickpart>
    <NLLThinningTime xmlns="http://schemas.microsoft.com/sharepoint/v3">2024-11-28T23:00:00+00:00</NLLThinningTime>
    <NLLPublishingstatus xmlns="http://schemas.microsoft.com/sharepoint/v3">Publicerad</NLLPublishingstatus>
    <NLLEstablishedByQuickpart xmlns="http://schemas.microsoft.com/sharepoint/v3">Maria Wallin</NLLEstablishedByQuickpart>
    <NLLProducerPlace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Öron- näs- och halssjukvård länsklinik</TermName>
          <TermId xmlns="http://schemas.microsoft.com/office/infopath/2007/PartnerControls">6beee14f-858a-43ec-b349-fd6d66270022</TermId>
        </TermInfo>
      </Terms>
    </NLLProducerPlaceTaxHTField0>
    <NLLPublishDate xmlns="http://schemas.microsoft.com/sharepoint/v3">2021-11-28T23:00:00+00:00</NLLPublishDate>
    <NLLDocumentTypeTaxHTField0 xmlns="http://schemas.microsoft.com/sharepoint/v3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Information</TermName>
          <TermId xmlns="http://schemas.microsoft.com/office/infopath/2007/PartnerControls">57688ad1-3070-4f9b-930d-380ac1e3f4f2</TermId>
        </TermInfo>
      </Terms>
    </NLLDocumentTypeTaxHTField0>
    <prdProcessTaxHTField0 xmlns="http://schemas.microsoft.com/sharepoint/v3">
      <Terms xmlns="http://schemas.microsoft.com/office/infopath/2007/PartnerControls"/>
    </prdProcessTaxHTField0>
    <NLLVersion xmlns="http://schemas.microsoft.com/sharepoint/v3">8.0</NLLVersion>
    <NLLEstablishedBy xmlns="http://schemas.microsoft.com/sharepoint/v3">
      <UserInfo>
        <DisplayName>Maria Wallin</DisplayName>
        <AccountId>412</AccountId>
        <AccountType/>
      </UserInfo>
    </NLLEstablishedBy>
    <NLLLockWorkflows xmlns="http://schemas.microsoft.com/sharepoint/v3">false</NLLLockWorkflows>
    <NLLModifiedBy xmlns="http://schemas.microsoft.com/sharepoint/v3">Maria Wallin</NLLModifiedBy>
    <NLLDocumentIDValue xmlns="http://schemas.microsoft.com/sharepoint/v3">lsornaha-4-137</NLLDocumentIDValue>
    <TaxKeywordTaxHTField xmlns="c7918ce9-5289-4a18-805d-4141408e948c">
      <Terms xmlns="http://schemas.microsoft.com/office/infopath/2007/PartnerControls">
        <TermInfo xmlns="http://schemas.microsoft.com/office/infopath/2007/PartnerControls">
          <TermName xmlns="http://schemas.microsoft.com/office/infopath/2007/PartnerControls">track</TermName>
          <TermId xmlns="http://schemas.microsoft.com/office/infopath/2007/PartnerControls">6140a670-2255-4158-890c-6129ed7a1e8a</TermId>
        </TermInfo>
        <TermInfo xmlns="http://schemas.microsoft.com/office/infopath/2007/PartnerControls">
          <TermName xmlns="http://schemas.microsoft.com/office/infopath/2007/PartnerControls">tracheostomi</TermName>
          <TermId xmlns="http://schemas.microsoft.com/office/infopath/2007/PartnerControls">e77abd05-6c5d-45c6-ba28-549c2f2a5601</TermId>
        </TermInfo>
        <TermInfo xmlns="http://schemas.microsoft.com/office/infopath/2007/PartnerControls">
          <TermName xmlns="http://schemas.microsoft.com/office/infopath/2007/PartnerControls">trackeostomi</TermName>
          <TermId xmlns="http://schemas.microsoft.com/office/infopath/2007/PartnerControls">3da22844-b3e8-4a8a-b2bb-c2075f56e735</TermId>
        </TermInfo>
      </Terms>
    </TaxKeywordTaxHTField>
    <_dlc_DocId xmlns="c7918ce9-5289-4a18-805d-4141408e948c">lsornaha-4-137</_dlc_DocId>
    <_dlc_DocIdUrl xmlns="c7918ce9-5289-4a18-805d-4141408e948c">
      <Url>http://spportal.extvis.local/process/administrativ/_layouts/15/DocIdRedir.aspx?ID=lsornaha-4-137</Url>
      <Description>lsornaha-4-137</Description>
    </_dlc_DocIdUrl>
    <_dlc_DocIdPersistId xmlns="c7918ce9-5289-4a18-805d-4141408e948c">true</_dlc_DocIdPersistId>
    <_dlc_ExpireDateSaved xmlns="http://schemas.microsoft.com/sharepoint/v3" xsi:nil="true"/>
    <_dlc_ExpireDate xmlns="http://schemas.microsoft.com/sharepoint/v3">2024-12-28T23:00:00+00:00</_dlc_ExpireDate>
    <VISResponsible xmlns="e1dec489-f745-4ed5-9c00-958a11aea6df">
      <UserInfo>
        <DisplayName>Katarina Johansson</DisplayName>
        <AccountId>1125</AccountId>
        <AccountType/>
      </UserInfo>
      <UserInfo>
        <DisplayName>Åsa Ek Edström</DisplayName>
        <AccountId>41</AccountId>
        <AccountType/>
      </UserInfo>
    </VISResponsible>
    <VIS_DocumentId xmlns="e1dec489-f745-4ed5-9c00-958a11aea6df">
      <Url>https://samarbeta.nll.se/producentplats/div-ls-bas-ornaha/_layouts/15/DocIdRedir.aspx?ID=lsornaha-4-137</Url>
      <Description>lsornaha-4-137</Description>
    </VIS_DocumentId>
    <DocumentStatus xmlns="e1dec489-f745-4ed5-9c00-958a11aea6df">
      <Url>https://samarbeta.nll.se/producentplats/div-ls-bas-ornaha/_layouts/15/wrkstat.aspx?List=7937ed8a-8223-4bdc-9fda-9e751e01dafd&amp;WorkflowInstanceName=8e179741-ec6a-4d18-b29a-e9dbe53e2a56</Url>
      <Description>Publicerad</Description>
    </DocumentStatus>
    <_dlc_Exempt xmlns="http://schemas.microsoft.com/sharepoint/v3">false</_dlc_Exempt>
  </documentManagement>
</p:properties>
</file>

<file path=customXml/item4.xml><?xml version="1.0" encoding="utf-8"?>
<?mso-contentType ?>
<spe:Receivers xmlns:spe="http://schemas.microsoft.com/sharepoint/events">
  <Receiver>
    <Name>Microsoft.Office.RecordsManagement.PolicyFeatures.ExpirationEventReceiver</Name>
    <Synchronization>Synchronous</Synchronization>
    <Type>10001</Type>
    <SequenceNumber>101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10002</Type>
    <SequenceNumber>102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10004</Type>
    <SequenceNumber>103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10006</Type>
    <SequenceNumber>104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Microsoft.Office.RecordsManagement.PolicyFeatures.ExpirationEventReceiver</Name>
    <Synchronization>Synchronous</Synchronization>
    <Type>10009</Type>
    <SequenceNumber>105</SequenceNumber>
    <Url/>
    <Assembly>Microsoft.Office.Policy, Version=14.0.0.0, Culture=neutral, PublicKeyToken=71e9bce111e9429c</Assembly>
    <Class>Microsoft.Office.RecordsManagement.Internal.UpdateExpireDate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84F4B8-EBA1-4E47-B9BC-7D7B8B0E5BF3}"/>
</file>

<file path=customXml/itemProps2.xml><?xml version="1.0" encoding="utf-8"?>
<ds:datastoreItem xmlns:ds="http://schemas.openxmlformats.org/officeDocument/2006/customXml" ds:itemID="{F8CD3912-0971-4BA3-90D5-CAD4E6360024}"/>
</file>

<file path=customXml/itemProps3.xml><?xml version="1.0" encoding="utf-8"?>
<ds:datastoreItem xmlns:ds="http://schemas.openxmlformats.org/officeDocument/2006/customXml" ds:itemID="{BB9BC415-8F89-4428-9082-0D808354ABA7}">
  <ds:schemaRefs>
    <ds:schemaRef ds:uri="http://purl.org/dc/elements/1.1/"/>
    <ds:schemaRef ds:uri="http://schemas.microsoft.com/office/2006/metadata/properties"/>
    <ds:schemaRef ds:uri="http://purl.org/dc/terms/"/>
    <ds:schemaRef ds:uri="cd5a3856-6355-4774-89b2-c9f005bee9fa"/>
    <ds:schemaRef ds:uri="http://schemas.microsoft.com/office/2006/documentManagement/types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A8A02C2A-371D-4DCF-9FDD-F9C183291324}"/>
</file>

<file path=customXml/itemProps5.xml><?xml version="1.0" encoding="utf-8"?>
<ds:datastoreItem xmlns:ds="http://schemas.openxmlformats.org/officeDocument/2006/customXml" ds:itemID="{2378123E-9A9B-4161-9FB6-32DBFE30CFE2}"/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TM01972873[[fn=Sommar]]</Template>
  <TotalTime>2173</TotalTime>
  <Words>1506</Words>
  <Application>Microsoft Office PowerPoint</Application>
  <PresentationFormat>Bildspel på skärmen (16:9)</PresentationFormat>
  <Paragraphs>209</Paragraphs>
  <Slides>31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31</vt:i4>
      </vt:variant>
    </vt:vector>
  </HeadingPairs>
  <TitlesOfParts>
    <vt:vector size="37" baseType="lpstr">
      <vt:lpstr>Arial</vt:lpstr>
      <vt:lpstr>Calibri</vt:lpstr>
      <vt:lpstr>Cambria</vt:lpstr>
      <vt:lpstr>Times New Roman</vt:lpstr>
      <vt:lpstr>Wingdings</vt:lpstr>
      <vt:lpstr>Region Norrbotten_blå</vt:lpstr>
      <vt:lpstr>Trakeostomi</vt:lpstr>
      <vt:lpstr>PowerPoint-presentation</vt:lpstr>
      <vt:lpstr>PowerPoint-presentation</vt:lpstr>
      <vt:lpstr>PowerPoint-presentation</vt:lpstr>
      <vt:lpstr>Varför blir man trakeotomerad?</vt:lpstr>
      <vt:lpstr>   </vt:lpstr>
      <vt:lpstr>Trakealkanyler</vt:lpstr>
      <vt:lpstr>PowerPoint-presentation</vt:lpstr>
      <vt:lpstr>Kuffad eller okuffad kanyl?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Mer information</vt:lpstr>
    </vt:vector>
  </TitlesOfParts>
  <Company>Norrbottens läns landsting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Trakeostomiutbildning - teoretisk del</dc:title>
  <dc:creator>Maria Toiviainen</dc:creator>
  <cp:keywords>tracheostomi; track; trackeostomi</cp:keywords>
  <cp:lastModifiedBy>Maria Wallin</cp:lastModifiedBy>
  <cp:revision>298</cp:revision>
  <cp:lastPrinted>2015-10-01T11:12:07Z</cp:lastPrinted>
  <dcterms:created xsi:type="dcterms:W3CDTF">2017-12-20T09:37:51Z</dcterms:created>
  <dcterms:modified xsi:type="dcterms:W3CDTF">2021-11-29T12:23:30Z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0x010100D7963E0E5B7A40E5AEA07389401D709F007B1238BBD93543428C20870054E92DBF0100907CEEA6569A954C976B7824CE75F91F</vt:lpwstr>
  </property>
  <property fmtid="{D5CDD505-2E9C-101B-9397-08002B2CF9AE}" pid="3" name="TaxKeyword">
    <vt:lpwstr>10312;#|e77abd05-6c5d-45c6-ba28-549c2f2a5601;#10311;#|3da22844-b3e8-4a8a-b2bb-c2075f56e735;#10310;#|6140a670-2255-4158-890c-6129ed7a1e8a</vt:lpwstr>
  </property>
  <property fmtid="{D5CDD505-2E9C-101B-9397-08002B2CF9AE}" pid="4" name="CareActionCodeSurgical">
    <vt:lpwstr/>
  </property>
  <property fmtid="{D5CDD505-2E9C-101B-9397-08002B2CF9AE}" pid="5" name="NLLProducerPlace">
    <vt:lpwstr>959</vt:lpwstr>
  </property>
  <property fmtid="{D5CDD505-2E9C-101B-9397-08002B2CF9AE}" pid="6" name="NLLApprovedByQuickPart">
    <vt:lpwstr/>
  </property>
  <property fmtid="{D5CDD505-2E9C-101B-9397-08002B2CF9AE}" pid="7" name="NLLInformationCollection">
    <vt:lpwstr/>
  </property>
  <property fmtid="{D5CDD505-2E9C-101B-9397-08002B2CF9AE}" pid="8" name="NLLProjectDescription">
    <vt:lpwstr/>
  </property>
  <property fmtid="{D5CDD505-2E9C-101B-9397-08002B2CF9AE}" pid="9" name="PsychiatricCodeTaxHTField0">
    <vt:lpwstr/>
  </property>
  <property fmtid="{D5CDD505-2E9C-101B-9397-08002B2CF9AE}" pid="10" name="NLLStakeholder">
    <vt:lpwstr>1687;#|2ac66d7d-7456-4491-b0c4-3e1d538f92db;#1096;#|1a4f740c-684e-4228-83ea-89faffd6dfd0</vt:lpwstr>
  </property>
  <property fmtid="{D5CDD505-2E9C-101B-9397-08002B2CF9AE}" pid="11" name="TLVCodeDiagnosisTaxHTField0">
    <vt:lpwstr/>
  </property>
  <property fmtid="{D5CDD505-2E9C-101B-9397-08002B2CF9AE}" pid="12" name="NPUCode">
    <vt:lpwstr/>
  </property>
  <property fmtid="{D5CDD505-2E9C-101B-9397-08002B2CF9AE}" pid="13" name="NLLClosureDate">
    <vt:lpwstr/>
  </property>
  <property fmtid="{D5CDD505-2E9C-101B-9397-08002B2CF9AE}" pid="14" name="NLLProducerplaceID">
    <vt:lpwstr/>
  </property>
  <property fmtid="{D5CDD505-2E9C-101B-9397-08002B2CF9AE}" pid="15" name="NLLPublishedTemplate">
    <vt:lpwstr/>
  </property>
  <property fmtid="{D5CDD505-2E9C-101B-9397-08002B2CF9AE}" pid="16" name="NLLWFComment">
    <vt:lpwstr/>
  </property>
  <property fmtid="{D5CDD505-2E9C-101B-9397-08002B2CF9AE}" pid="17" name="NLLPTCName">
    <vt:lpwstr/>
  </property>
  <property fmtid="{D5CDD505-2E9C-101B-9397-08002B2CF9AE}" pid="18" name="SpecialtyTaxHTField0">
    <vt:lpwstr/>
  </property>
  <property fmtid="{D5CDD505-2E9C-101B-9397-08002B2CF9AE}" pid="19" name="CareActionCodeNonSurgical">
    <vt:lpwstr/>
  </property>
  <property fmtid="{D5CDD505-2E9C-101B-9397-08002B2CF9AE}" pid="20" name="AnalysisNameTaxHTField0">
    <vt:lpwstr/>
  </property>
  <property fmtid="{D5CDD505-2E9C-101B-9397-08002B2CF9AE}" pid="21" name="Specialty">
    <vt:lpwstr/>
  </property>
  <property fmtid="{D5CDD505-2E9C-101B-9397-08002B2CF9AE}" pid="22" name="NLLMtptCode">
    <vt:lpwstr/>
  </property>
  <property fmtid="{D5CDD505-2E9C-101B-9397-08002B2CF9AE}" pid="23" name="NLLProjectUrl">
    <vt:lpwstr/>
  </property>
  <property fmtid="{D5CDD505-2E9C-101B-9397-08002B2CF9AE}" pid="24" name="ICD10Code">
    <vt:lpwstr/>
  </property>
  <property fmtid="{D5CDD505-2E9C-101B-9397-08002B2CF9AE}" pid="25" name="NLLProjectStatus">
    <vt:lpwstr/>
  </property>
  <property fmtid="{D5CDD505-2E9C-101B-9397-08002B2CF9AE}" pid="26" name="NLLSteeringGroup">
    <vt:lpwstr/>
  </property>
  <property fmtid="{D5CDD505-2E9C-101B-9397-08002B2CF9AE}" pid="27" name="NLLMeetingTypeTaxHTField0">
    <vt:lpwstr/>
  </property>
  <property fmtid="{D5CDD505-2E9C-101B-9397-08002B2CF9AE}" pid="28" name="NLLTemplateStatus">
    <vt:lpwstr/>
  </property>
  <property fmtid="{D5CDD505-2E9C-101B-9397-08002B2CF9AE}" pid="29" name="CareActionCodeSurgicalTaxHTField0">
    <vt:lpwstr/>
  </property>
  <property fmtid="{D5CDD505-2E9C-101B-9397-08002B2CF9AE}" pid="30" name="PharmaceuticalCodeTaxHTField0">
    <vt:lpwstr/>
  </property>
  <property fmtid="{D5CDD505-2E9C-101B-9397-08002B2CF9AE}" pid="31" name="NLLProjectLeader">
    <vt:lpwstr/>
  </property>
  <property fmtid="{D5CDD505-2E9C-101B-9397-08002B2CF9AE}" pid="32" name="NLLDecisionLevelManagedTaxHTField0">
    <vt:lpwstr/>
  </property>
  <property fmtid="{D5CDD505-2E9C-101B-9397-08002B2CF9AE}" pid="34" name="NLLDefaultTemplate">
    <vt:lpwstr/>
  </property>
  <property fmtid="{D5CDD505-2E9C-101B-9397-08002B2CF9AE}" pid="35" name="NLLProjectVisitor">
    <vt:lpwstr/>
  </property>
  <property fmtid="{D5CDD505-2E9C-101B-9397-08002B2CF9AE}" pid="36" name="NLLApprovedBy">
    <vt:lpwstr/>
  </property>
  <property fmtid="{D5CDD505-2E9C-101B-9397-08002B2CF9AE}" pid="37" name="NLLDecisionLevelManaged">
    <vt:lpwstr/>
  </property>
  <property fmtid="{D5CDD505-2E9C-101B-9397-08002B2CF9AE}" pid="38" name="CompulsoryAction">
    <vt:lpwstr/>
  </property>
  <property fmtid="{D5CDD505-2E9C-101B-9397-08002B2CF9AE}" pid="39" name="ICD10CodeTaxHTField0">
    <vt:lpwstr/>
  </property>
  <property fmtid="{D5CDD505-2E9C-101B-9397-08002B2CF9AE}" pid="40" name="Godkänn dokument">
    <vt:lpwstr>, </vt:lpwstr>
  </property>
  <property fmtid="{D5CDD505-2E9C-101B-9397-08002B2CF9AE}" pid="41" name="NLLProjectOwner">
    <vt:lpwstr/>
  </property>
  <property fmtid="{D5CDD505-2E9C-101B-9397-08002B2CF9AE}" pid="42" name="NPUCodeTaxHTField0">
    <vt:lpwstr/>
  </property>
  <property fmtid="{D5CDD505-2E9C-101B-9397-08002B2CF9AE}" pid="43" name="NLLTemplateFolderDescription">
    <vt:lpwstr/>
  </property>
  <property fmtid="{D5CDD505-2E9C-101B-9397-08002B2CF9AE}" pid="44" name="TLVCodeAction">
    <vt:lpwstr/>
  </property>
  <property fmtid="{D5CDD505-2E9C-101B-9397-08002B2CF9AE}" pid="45" name="RadiologicalCode">
    <vt:lpwstr/>
  </property>
  <property fmtid="{D5CDD505-2E9C-101B-9397-08002B2CF9AE}" pid="46" name="References">
    <vt:lpwstr/>
  </property>
  <property fmtid="{D5CDD505-2E9C-101B-9397-08002B2CF9AE}" pid="47" name="prdProcess">
    <vt:lpwstr/>
  </property>
  <property fmtid="{D5CDD505-2E9C-101B-9397-08002B2CF9AE}" pid="48" name="NLLProjectOrderStatus">
    <vt:lpwstr/>
  </property>
  <property fmtid="{D5CDD505-2E9C-101B-9397-08002B2CF9AE}" pid="49" name="NLLReferenceGroup">
    <vt:lpwstr/>
  </property>
  <property fmtid="{D5CDD505-2E9C-101B-9397-08002B2CF9AE}" pid="50" name="TLVCodeDiagnosis">
    <vt:lpwstr/>
  </property>
  <property fmtid="{D5CDD505-2E9C-101B-9397-08002B2CF9AE}" pid="51" name="PharmaceuticalCode">
    <vt:lpwstr/>
  </property>
  <property fmtid="{D5CDD505-2E9C-101B-9397-08002B2CF9AE}" pid="52" name="NLLInitiationDate">
    <vt:lpwstr/>
  </property>
  <property fmtid="{D5CDD505-2E9C-101B-9397-08002B2CF9AE}" pid="54" name="ReferencesTaxHTField0">
    <vt:lpwstr/>
  </property>
  <property fmtid="{D5CDD505-2E9C-101B-9397-08002B2CF9AE}" pid="55" name="NLLWindingUpDate">
    <vt:lpwstr/>
  </property>
  <property fmtid="{D5CDD505-2E9C-101B-9397-08002B2CF9AE}" pid="56" name="TLVCodeActionTaxHTField0">
    <vt:lpwstr/>
  </property>
  <property fmtid="{D5CDD505-2E9C-101B-9397-08002B2CF9AE}" pid="57" name="NLLProjectNr">
    <vt:lpwstr/>
  </property>
  <property fmtid="{D5CDD505-2E9C-101B-9397-08002B2CF9AE}" pid="58" name="Granska dokument">
    <vt:lpwstr>, </vt:lpwstr>
  </property>
  <property fmtid="{D5CDD505-2E9C-101B-9397-08002B2CF9AE}" pid="59" name="NLLProjectTypeTaxHTField0">
    <vt:lpwstr/>
  </property>
  <property fmtid="{D5CDD505-2E9C-101B-9397-08002B2CF9AE}" pid="60" name="NLLPTCProcessTeam">
    <vt:lpwstr/>
  </property>
  <property fmtid="{D5CDD505-2E9C-101B-9397-08002B2CF9AE}" pid="61" name="RadiologicalCodeTaxHTField0">
    <vt:lpwstr/>
  </property>
  <property fmtid="{D5CDD505-2E9C-101B-9397-08002B2CF9AE}" pid="62" name="NLLImplementationDate">
    <vt:lpwstr/>
  </property>
  <property fmtid="{D5CDD505-2E9C-101B-9397-08002B2CF9AE}" pid="63" name="PsychiatricCode">
    <vt:lpwstr/>
  </property>
  <property fmtid="{D5CDD505-2E9C-101B-9397-08002B2CF9AE}" pid="64" name="Publicera dokument">
    <vt:lpwstr>, </vt:lpwstr>
  </property>
  <property fmtid="{D5CDD505-2E9C-101B-9397-08002B2CF9AE}" pid="65" name="NLLProjectType">
    <vt:lpwstr/>
  </property>
  <property fmtid="{D5CDD505-2E9C-101B-9397-08002B2CF9AE}" pid="66" name="AnalysisName">
    <vt:lpwstr/>
  </property>
  <property fmtid="{D5CDD505-2E9C-101B-9397-08002B2CF9AE}" pid="67" name="NLLMtptCodeTaxHTField0">
    <vt:lpwstr/>
  </property>
  <property fmtid="{D5CDD505-2E9C-101B-9397-08002B2CF9AE}" pid="68" name="NLLLatestProjectTrackingDate">
    <vt:lpwstr/>
  </property>
  <property fmtid="{D5CDD505-2E9C-101B-9397-08002B2CF9AE}" pid="69" name="NLLDocumentType">
    <vt:lpwstr>1465</vt:lpwstr>
  </property>
  <property fmtid="{D5CDD505-2E9C-101B-9397-08002B2CF9AE}" pid="70" name="NLLProjectTypeText">
    <vt:lpwstr/>
  </property>
  <property fmtid="{D5CDD505-2E9C-101B-9397-08002B2CF9AE}" pid="71" name="NLLEstablishingDate">
    <vt:lpwstr/>
  </property>
  <property fmtid="{D5CDD505-2E9C-101B-9397-08002B2CF9AE}" pid="72" name="NLLProjectMember">
    <vt:lpwstr/>
  </property>
  <property fmtid="{D5CDD505-2E9C-101B-9397-08002B2CF9AE}" pid="73" name="NLLProcessTeamLookup">
    <vt:lpwstr/>
  </property>
  <property fmtid="{D5CDD505-2E9C-101B-9397-08002B2CF9AE}" pid="74" name="CareActionCodeNonSurgicalTaxHTField0">
    <vt:lpwstr/>
  </property>
  <property fmtid="{D5CDD505-2E9C-101B-9397-08002B2CF9AE}" pid="75" name="CompulsoryActionTaxHTField0">
    <vt:lpwstr/>
  </property>
  <property fmtid="{D5CDD505-2E9C-101B-9397-08002B2CF9AE}" pid="76" name="NLLMeetingType">
    <vt:lpwstr/>
  </property>
  <property fmtid="{D5CDD505-2E9C-101B-9397-08002B2CF9AE}" pid="77" name="NLLProjectName">
    <vt:lpwstr/>
  </property>
  <property fmtid="{D5CDD505-2E9C-101B-9397-08002B2CF9AE}" pid="78" name="_dlc_policyId">
    <vt:lpwstr>0x010100D7963E0E5B7A40E5AEA07389401D709F007B1238BBD93543428C20870054E92DBF|1214505165</vt:lpwstr>
  </property>
  <property fmtid="{D5CDD505-2E9C-101B-9397-08002B2CF9AE}" pid="79" name="ItemRetentionFormula">
    <vt:lpwstr>&lt;formula id="Microsoft.Office.RecordsManagement.PolicyFeatures.Expiration.Formula.BuiltIn"&gt;&lt;number&gt;1&lt;/number&gt;&lt;property&gt;NLLThinningTime&lt;/property&gt;&lt;propertyid&gt;2793489f-7251-475b-a975-480031914936&lt;/propertyid&gt;&lt;period&gt;months&lt;/period&gt;&lt;/formula&gt;</vt:lpwstr>
  </property>
  <property fmtid="{D5CDD505-2E9C-101B-9397-08002B2CF9AE}" pid="80" name="_dlc_DocIdItemGuid">
    <vt:lpwstr>dfb01258-34e9-414a-bf02-8be7a4ab1f61</vt:lpwstr>
  </property>
  <property fmtid="{D5CDD505-2E9C-101B-9397-08002B2CF9AE}" pid="82" name="TaxCatchAll">
    <vt:lpwstr>1096;#;#10312;#;#10311;#;#10310;#;#1687;#;#1465;#;#959;#</vt:lpwstr>
  </property>
  <property fmtid="{D5CDD505-2E9C-101B-9397-08002B2CF9AE}" pid="83" name="Order">
    <vt:r8>1953800</vt:r8>
  </property>
  <property fmtid="{D5CDD505-2E9C-101B-9397-08002B2CF9AE}" pid="84" name="xd_ProgID">
    <vt:lpwstr/>
  </property>
  <property fmtid="{D5CDD505-2E9C-101B-9397-08002B2CF9AE}" pid="85" name="_SourceUrl">
    <vt:lpwstr/>
  </property>
  <property fmtid="{D5CDD505-2E9C-101B-9397-08002B2CF9AE}" pid="86" name="_SharedFileIndex">
    <vt:lpwstr/>
  </property>
  <property fmtid="{D5CDD505-2E9C-101B-9397-08002B2CF9AE}" pid="87" name="TemplateUrl">
    <vt:lpwstr/>
  </property>
  <property fmtid="{D5CDD505-2E9C-101B-9397-08002B2CF9AE}" pid="89" name="NLLDecisionLevelGoverning">
    <vt:lpwstr/>
  </property>
  <property fmtid="{D5CDD505-2E9C-101B-9397-08002B2CF9AE}" pid="90" name="NLLFactOwner">
    <vt:lpwstr/>
  </property>
  <property fmtid="{D5CDD505-2E9C-101B-9397-08002B2CF9AE}" pid="91" name="NLLFactOwnerText">
    <vt:lpwstr/>
  </property>
  <property fmtid="{D5CDD505-2E9C-101B-9397-08002B2CF9AE}" pid="92" name="xd_Signature">
    <vt:bool>false</vt:bool>
  </property>
  <property fmtid="{D5CDD505-2E9C-101B-9397-08002B2CF9AE}" pid="93" name="NLLDecisionLevel">
    <vt:lpwstr/>
  </property>
  <property fmtid="{D5CDD505-2E9C-101B-9397-08002B2CF9AE}" pid="94" name="NLLPTCProcessLeader">
    <vt:lpwstr/>
  </property>
  <property fmtid="{D5CDD505-2E9C-101B-9397-08002B2CF9AE}" pid="96" name="NLLPTCVISEditor">
    <vt:lpwstr/>
  </property>
</Properties>
</file>