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712" r:id="rId6"/>
  </p:sldMasterIdLst>
  <p:notesMasterIdLst>
    <p:notesMasterId r:id="rId8"/>
  </p:notesMasterIdLst>
  <p:handoutMasterIdLst>
    <p:handoutMasterId r:id="rId9"/>
  </p:handoutMasterIdLst>
  <p:sldIdLst>
    <p:sldId id="271" r:id="rId7"/>
  </p:sldIdLst>
  <p:sldSz cx="6858000" cy="9906000" type="A4"/>
  <p:notesSz cx="6858000" cy="9144000"/>
  <p:defaultTextStyle>
    <a:defPPr>
      <a:defRPr lang="sv-SE"/>
    </a:defPPr>
    <a:lvl1pPr marL="0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13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howGuides="1">
      <p:cViewPr varScale="1">
        <p:scale>
          <a:sx n="53" d="100"/>
          <a:sy n="53" d="100"/>
        </p:scale>
        <p:origin x="2436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125" d="100"/>
          <a:sy n="125" d="100"/>
        </p:scale>
        <p:origin x="41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0E327-0BB1-439F-A6C8-2F06B30EAC7E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2076-BCB6-48EA-90FC-F0D968CD7C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592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C958B-A38C-47D6-83FD-060D3EAE371B}" type="datetimeFigureOut">
              <a:rPr lang="sv-SE" smtClean="0"/>
              <a:t>2024-04-05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1A52C-D564-4ECF-8CCD-2250F16E80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541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761067"/>
            <a:ext cx="5487293" cy="2021803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rgbClr val="002060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br>
              <a:rPr lang="sv-SE" dirty="0"/>
            </a:br>
            <a:endParaRPr lang="sv-SE" dirty="0"/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6255" y="4005752"/>
            <a:ext cx="5485946" cy="1783055"/>
          </a:xfrm>
        </p:spPr>
        <p:txBody>
          <a:bodyPr>
            <a:noAutofit/>
          </a:bodyPr>
          <a:lstStyle>
            <a:lvl1pPr marL="0" indent="0" algn="r">
              <a:buNone/>
              <a:defRPr sz="385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7241232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or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3631892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6858000" cy="29470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4451516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673148"/>
            <a:ext cx="5487081" cy="2228359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404350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_under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482464"/>
            <a:ext cx="5487293" cy="2021803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rgbClr val="002060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br>
              <a:rPr lang="sv-SE" dirty="0"/>
            </a:b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398764"/>
            <a:ext cx="5487081" cy="3231788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9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3615710"/>
            <a:ext cx="5487081" cy="1225850"/>
          </a:xfrm>
        </p:spPr>
        <p:txBody>
          <a:bodyPr>
            <a:noAutofit/>
          </a:bodyPr>
          <a:lstStyle>
            <a:lvl1pPr marL="0" indent="0" algn="r">
              <a:buNone/>
              <a:defRPr sz="385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042281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3337106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385793" y="439642"/>
            <a:ext cx="6086414" cy="237421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0" y="0"/>
            <a:ext cx="385793" cy="4417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4228634"/>
            <a:ext cx="5485946" cy="557262"/>
          </a:xfrm>
        </p:spPr>
        <p:txBody>
          <a:bodyPr>
            <a:no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476246"/>
            <a:ext cx="5487081" cy="31543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75355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or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3337106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858000" cy="27241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11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4893" y="4172913"/>
            <a:ext cx="5485946" cy="557262"/>
          </a:xfrm>
        </p:spPr>
        <p:txBody>
          <a:bodyPr>
            <a:no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3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893" y="5476246"/>
            <a:ext cx="5487081" cy="31543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331975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_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84908" y="1498331"/>
            <a:ext cx="5486399" cy="724366"/>
          </a:xfrm>
        </p:spPr>
        <p:txBody>
          <a:bodyPr/>
          <a:lstStyle>
            <a:lvl1pPr>
              <a:defRPr sz="5714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bild 7"/>
          <p:cNvSpPr>
            <a:spLocks noGrp="1"/>
          </p:cNvSpPr>
          <p:nvPr>
            <p:ph type="pic" sz="quarter" idx="14" hasCustomPrompt="1"/>
          </p:nvPr>
        </p:nvSpPr>
        <p:spPr>
          <a:xfrm>
            <a:off x="3789040" y="3838590"/>
            <a:ext cx="2382267" cy="477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29"/>
            </a:lvl1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</a:p>
        </p:txBody>
      </p:sp>
      <p:sp>
        <p:nvSpPr>
          <p:cNvPr id="3" name="Rektangel 2"/>
          <p:cNvSpPr/>
          <p:nvPr userDrawn="1"/>
        </p:nvSpPr>
        <p:spPr>
          <a:xfrm>
            <a:off x="-4549" y="-12369"/>
            <a:ext cx="686693" cy="786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8" name="Platshållare för text 5"/>
          <p:cNvSpPr>
            <a:spLocks noGrp="1"/>
          </p:cNvSpPr>
          <p:nvPr>
            <p:ph type="body" sz="quarter" idx="15" hasCustomPrompt="1"/>
          </p:nvPr>
        </p:nvSpPr>
        <p:spPr>
          <a:xfrm>
            <a:off x="682144" y="2378304"/>
            <a:ext cx="5489164" cy="557262"/>
          </a:xfrm>
        </p:spPr>
        <p:txBody>
          <a:bodyPr>
            <a:normAutofit/>
          </a:bodyPr>
          <a:lstStyle>
            <a:lvl1pPr marL="0" indent="0">
              <a:buNone/>
              <a:defRPr lang="sv-SE" sz="2571" b="1" dirty="0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227" y="3827036"/>
            <a:ext cx="2590471" cy="4781754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293764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_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761067"/>
            <a:ext cx="5487293" cy="2077524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6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907" y="3949437"/>
            <a:ext cx="5487081" cy="669241"/>
          </a:xfrm>
        </p:spPr>
        <p:txBody>
          <a:bodyPr>
            <a:noAutofit/>
          </a:bodyPr>
          <a:lstStyle>
            <a:lvl1pPr marL="0" indent="0" algn="r">
              <a:buNone/>
              <a:defRPr sz="4286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38203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_under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219728"/>
            <a:ext cx="5487293" cy="2037670"/>
          </a:xfrm>
        </p:spPr>
        <p:txBody>
          <a:bodyPr anchor="t">
            <a:noAutofit/>
          </a:bodyPr>
          <a:lstStyle>
            <a:lvl1pPr algn="r">
              <a:lnSpc>
                <a:spcPct val="80000"/>
              </a:lnSpc>
              <a:defRPr sz="7357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6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398764"/>
            <a:ext cx="5487081" cy="3008906"/>
          </a:xfrm>
        </p:spPr>
        <p:txBody>
          <a:bodyPr>
            <a:noAutofit/>
          </a:bodyPr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7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907" y="3392827"/>
            <a:ext cx="5487081" cy="669241"/>
          </a:xfrm>
        </p:spPr>
        <p:txBody>
          <a:bodyPr>
            <a:noAutofit/>
          </a:bodyPr>
          <a:lstStyle>
            <a:lvl1pPr marL="0" indent="0" algn="r">
              <a:buNone/>
              <a:defRPr sz="4286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91240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_rubrik_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3504268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42943" y="454953"/>
            <a:ext cx="6172114" cy="249211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Rektangel 5"/>
          <p:cNvSpPr/>
          <p:nvPr userDrawn="1"/>
        </p:nvSpPr>
        <p:spPr>
          <a:xfrm>
            <a:off x="0" y="0"/>
            <a:ext cx="342943" cy="4549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4340075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5621646"/>
            <a:ext cx="5487081" cy="2786024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10640570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_brödtex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4908" y="1521354"/>
            <a:ext cx="5487293" cy="784603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5714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3943343" y="3727150"/>
            <a:ext cx="2228631" cy="46805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14"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684893" y="2357161"/>
            <a:ext cx="5487081" cy="669241"/>
          </a:xfrm>
        </p:spPr>
        <p:txBody>
          <a:bodyPr>
            <a:normAutofit/>
          </a:bodyPr>
          <a:lstStyle>
            <a:lvl1pPr marL="0" indent="0">
              <a:buNone/>
              <a:defRPr sz="3143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84908" y="3727150"/>
            <a:ext cx="2744092" cy="4680520"/>
          </a:xfrm>
        </p:spPr>
        <p:txBody>
          <a:bodyPr numCol="1"/>
          <a:lstStyle>
            <a:lvl1pPr marL="0" indent="0">
              <a:buNone/>
              <a:defRPr lang="sv-SE" dirty="0" smtClean="0"/>
            </a:lvl1pPr>
          </a:lstStyle>
          <a:p>
            <a:r>
              <a:rPr lang="sv-SE" sz="1429" dirty="0"/>
              <a:t>Brödtext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-4549" y="-12369"/>
            <a:ext cx="686693" cy="7863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962"/>
          </a:p>
        </p:txBody>
      </p:sp>
    </p:spTree>
    <p:extLst>
      <p:ext uri="{BB962C8B-B14F-4D97-AF65-F5344CB8AC3E}">
        <p14:creationId xmlns:p14="http://schemas.microsoft.com/office/powerpoint/2010/main" val="1496469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"/>
            <a:ext cx="6858000" cy="10178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894" y="-1"/>
            <a:ext cx="6857106" cy="9907490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4908" y="1173383"/>
            <a:ext cx="5486399" cy="1268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6693" y="3045984"/>
            <a:ext cx="5484614" cy="50920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216" y="9187756"/>
            <a:ext cx="1730019" cy="28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79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57" r:id="rId3"/>
    <p:sldLayoutId id="2147483684" r:id="rId4"/>
    <p:sldLayoutId id="2147483760" r:id="rId5"/>
  </p:sldLayoutIdLst>
  <p:hf hdr="0" ftr="0" dt="0"/>
  <p:txStyles>
    <p:titleStyle>
      <a:lvl1pPr algn="l" defTabSz="1219246" rtl="0" eaLnBrk="1" latinLnBrk="0" hangingPunct="1">
        <a:lnSpc>
          <a:spcPct val="90000"/>
        </a:lnSpc>
        <a:spcBef>
          <a:spcPct val="0"/>
        </a:spcBef>
        <a:buNone/>
        <a:defRPr sz="4714" b="1" kern="1200" spc="-134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04812" indent="-304812" algn="l" defTabSz="1219246" rtl="0" eaLnBrk="1" latinLnBrk="0" hangingPunct="1">
        <a:lnSpc>
          <a:spcPct val="120000"/>
        </a:lnSpc>
        <a:spcBef>
          <a:spcPts val="1334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1pPr>
      <a:lvl2pPr marL="914435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1524058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143" kern="1200">
          <a:solidFill>
            <a:schemeClr val="tx1"/>
          </a:solidFill>
          <a:latin typeface="+mn-lt"/>
          <a:ea typeface="+mn-ea"/>
          <a:cs typeface="+mn-cs"/>
        </a:defRPr>
      </a:lvl3pPr>
      <a:lvl4pPr marL="2133681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0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743304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857" kern="1200">
          <a:solidFill>
            <a:schemeClr val="tx1"/>
          </a:solidFill>
          <a:latin typeface="+mn-lt"/>
          <a:ea typeface="+mn-ea"/>
          <a:cs typeface="+mn-cs"/>
        </a:defRPr>
      </a:lvl5pPr>
      <a:lvl6pPr marL="3352927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50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73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96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23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46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69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9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1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38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6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8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orient="horz" pos="5130" userDrawn="1">
          <p15:clr>
            <a:srgbClr val="F26B43"/>
          </p15:clr>
        </p15:guide>
        <p15:guide id="9" orient="horz" pos="4328" userDrawn="1">
          <p15:clr>
            <a:srgbClr val="F26B43"/>
          </p15:clr>
        </p15:guide>
        <p15:guide id="10" orient="horz" pos="3522" userDrawn="1">
          <p15:clr>
            <a:srgbClr val="F26B43"/>
          </p15:clr>
        </p15:guide>
        <p15:guide id="11" orient="horz" pos="2718" userDrawn="1">
          <p15:clr>
            <a:srgbClr val="F26B43"/>
          </p15:clr>
        </p15:guide>
        <p15:guide id="12" orient="horz" pos="1912" userDrawn="1">
          <p15:clr>
            <a:srgbClr val="F26B43"/>
          </p15:clr>
        </p15:guide>
        <p15:guide id="13" orient="horz" pos="1110" userDrawn="1">
          <p15:clr>
            <a:srgbClr val="F26B43"/>
          </p15:clr>
        </p15:guide>
        <p15:guide id="14" pos="2160" userDrawn="1">
          <p15:clr>
            <a:srgbClr val="F26B43"/>
          </p15:clr>
        </p15:guide>
        <p15:guide id="15" pos="433" userDrawn="1">
          <p15:clr>
            <a:srgbClr val="F26B43"/>
          </p15:clr>
        </p15:guide>
        <p15:guide id="16" pos="777" userDrawn="1">
          <p15:clr>
            <a:srgbClr val="F26B43"/>
          </p15:clr>
        </p15:guide>
        <p15:guide id="17" pos="1124" userDrawn="1">
          <p15:clr>
            <a:srgbClr val="F26B43"/>
          </p15:clr>
        </p15:guide>
        <p15:guide id="18" pos="1469" userDrawn="1">
          <p15:clr>
            <a:srgbClr val="F26B43"/>
          </p15:clr>
        </p15:guide>
        <p15:guide id="19" pos="1814" userDrawn="1">
          <p15:clr>
            <a:srgbClr val="F26B43"/>
          </p15:clr>
        </p15:guide>
        <p15:guide id="20" pos="2506" userDrawn="1">
          <p15:clr>
            <a:srgbClr val="F26B43"/>
          </p15:clr>
        </p15:guide>
        <p15:guide id="21" pos="2852" userDrawn="1">
          <p15:clr>
            <a:srgbClr val="F26B43"/>
          </p15:clr>
        </p15:guide>
        <p15:guide id="22" pos="3196" userDrawn="1">
          <p15:clr>
            <a:srgbClr val="F26B43"/>
          </p15:clr>
        </p15:guide>
        <p15:guide id="23" pos="3543" userDrawn="1">
          <p15:clr>
            <a:srgbClr val="F26B43"/>
          </p15:clr>
        </p15:guide>
        <p15:guide id="24" pos="3888" userDrawn="1">
          <p15:clr>
            <a:srgbClr val="F26B43"/>
          </p15:clr>
        </p15:guide>
        <p15:guide id="25" pos="3714" userDrawn="1">
          <p15:clr>
            <a:srgbClr val="F26B43"/>
          </p15:clr>
        </p15:guide>
        <p15:guide id="26" pos="3369" userDrawn="1">
          <p15:clr>
            <a:srgbClr val="F26B43"/>
          </p15:clr>
        </p15:guide>
        <p15:guide id="27" pos="3024" userDrawn="1">
          <p15:clr>
            <a:srgbClr val="F26B43"/>
          </p15:clr>
        </p15:guide>
        <p15:guide id="28" pos="2679" userDrawn="1">
          <p15:clr>
            <a:srgbClr val="F26B43"/>
          </p15:clr>
        </p15:guide>
        <p15:guide id="29" pos="2332" userDrawn="1">
          <p15:clr>
            <a:srgbClr val="F26B43"/>
          </p15:clr>
        </p15:guide>
        <p15:guide id="30" pos="1986" userDrawn="1">
          <p15:clr>
            <a:srgbClr val="F26B43"/>
          </p15:clr>
        </p15:guide>
        <p15:guide id="31" pos="1640" userDrawn="1">
          <p15:clr>
            <a:srgbClr val="F26B43"/>
          </p15:clr>
        </p15:guide>
        <p15:guide id="32" pos="1296" userDrawn="1">
          <p15:clr>
            <a:srgbClr val="F26B43"/>
          </p15:clr>
        </p15:guide>
        <p15:guide id="33" pos="949" userDrawn="1">
          <p15:clr>
            <a:srgbClr val="F26B43"/>
          </p15:clr>
        </p15:guide>
        <p15:guide id="34" pos="60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2"/>
            <a:ext cx="6858000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86" dirty="0"/>
          </a:p>
        </p:txBody>
      </p:sp>
      <p:grpSp>
        <p:nvGrpSpPr>
          <p:cNvPr id="20" name="RASTER" hidden="1"/>
          <p:cNvGrpSpPr>
            <a:grpSpLocks noChangeAspect="1"/>
          </p:cNvGrpSpPr>
          <p:nvPr userDrawn="1"/>
        </p:nvGrpSpPr>
        <p:grpSpPr bwMode="auto">
          <a:xfrm>
            <a:off x="894" y="-1"/>
            <a:ext cx="6857106" cy="9907490"/>
            <a:chOff x="1" y="0"/>
            <a:chExt cx="6336" cy="3565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6336" cy="3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2" name="Rectangle 5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solidFill>
              <a:srgbClr val="E9F5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3" name="Rectangle 6"/>
            <p:cNvSpPr>
              <a:spLocks noChangeArrowheads="1"/>
            </p:cNvSpPr>
            <p:nvPr userDrawn="1"/>
          </p:nvSpPr>
          <p:spPr bwMode="auto">
            <a:xfrm>
              <a:off x="63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4" name="Rectangle 7"/>
            <p:cNvSpPr>
              <a:spLocks noChangeArrowheads="1"/>
            </p:cNvSpPr>
            <p:nvPr userDrawn="1"/>
          </p:nvSpPr>
          <p:spPr bwMode="auto">
            <a:xfrm>
              <a:off x="1141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5" name="Rectangle 8"/>
            <p:cNvSpPr>
              <a:spLocks noChangeArrowheads="1"/>
            </p:cNvSpPr>
            <p:nvPr userDrawn="1"/>
          </p:nvSpPr>
          <p:spPr bwMode="auto">
            <a:xfrm>
              <a:off x="164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>
              <a:off x="2155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7" name="Rectangle 10"/>
            <p:cNvSpPr>
              <a:spLocks noChangeArrowheads="1"/>
            </p:cNvSpPr>
            <p:nvPr userDrawn="1"/>
          </p:nvSpPr>
          <p:spPr bwMode="auto">
            <a:xfrm>
              <a:off x="2662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8" name="Rectangle 11"/>
            <p:cNvSpPr>
              <a:spLocks noChangeArrowheads="1"/>
            </p:cNvSpPr>
            <p:nvPr userDrawn="1"/>
          </p:nvSpPr>
          <p:spPr bwMode="auto">
            <a:xfrm>
              <a:off x="3169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29" name="Rectangle 12"/>
            <p:cNvSpPr>
              <a:spLocks noChangeArrowheads="1"/>
            </p:cNvSpPr>
            <p:nvPr userDrawn="1"/>
          </p:nvSpPr>
          <p:spPr bwMode="auto">
            <a:xfrm>
              <a:off x="3676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0" name="Rectangle 13"/>
            <p:cNvSpPr>
              <a:spLocks noChangeArrowheads="1"/>
            </p:cNvSpPr>
            <p:nvPr userDrawn="1"/>
          </p:nvSpPr>
          <p:spPr bwMode="auto">
            <a:xfrm>
              <a:off x="4183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1" name="Rectangle 14"/>
            <p:cNvSpPr>
              <a:spLocks noChangeArrowheads="1"/>
            </p:cNvSpPr>
            <p:nvPr userDrawn="1"/>
          </p:nvSpPr>
          <p:spPr bwMode="auto">
            <a:xfrm>
              <a:off x="4689" y="634"/>
              <a:ext cx="254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2" name="Rectangle 15"/>
            <p:cNvSpPr>
              <a:spLocks noChangeArrowheads="1"/>
            </p:cNvSpPr>
            <p:nvPr userDrawn="1"/>
          </p:nvSpPr>
          <p:spPr bwMode="auto">
            <a:xfrm>
              <a:off x="5197" y="634"/>
              <a:ext cx="253" cy="2297"/>
            </a:xfrm>
            <a:prstGeom prst="rect">
              <a:avLst/>
            </a:prstGeom>
            <a:solidFill>
              <a:srgbClr val="CDE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3" name="Line 16"/>
            <p:cNvSpPr>
              <a:spLocks noChangeShapeType="1"/>
            </p:cNvSpPr>
            <p:nvPr userDrawn="1"/>
          </p:nvSpPr>
          <p:spPr bwMode="auto">
            <a:xfrm>
              <a:off x="1" y="634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4" name="Line 17"/>
            <p:cNvSpPr>
              <a:spLocks noChangeShapeType="1"/>
            </p:cNvSpPr>
            <p:nvPr userDrawn="1"/>
          </p:nvSpPr>
          <p:spPr bwMode="auto">
            <a:xfrm>
              <a:off x="1" y="109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5" name="Line 18"/>
            <p:cNvSpPr>
              <a:spLocks noChangeShapeType="1"/>
            </p:cNvSpPr>
            <p:nvPr userDrawn="1"/>
          </p:nvSpPr>
          <p:spPr bwMode="auto">
            <a:xfrm>
              <a:off x="1" y="1553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6" name="Line 19"/>
            <p:cNvSpPr>
              <a:spLocks noChangeShapeType="1"/>
            </p:cNvSpPr>
            <p:nvPr userDrawn="1"/>
          </p:nvSpPr>
          <p:spPr bwMode="auto">
            <a:xfrm>
              <a:off x="1" y="201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7" name="Line 20"/>
            <p:cNvSpPr>
              <a:spLocks noChangeShapeType="1"/>
            </p:cNvSpPr>
            <p:nvPr userDrawn="1"/>
          </p:nvSpPr>
          <p:spPr bwMode="auto">
            <a:xfrm>
              <a:off x="1" y="2472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8" name="Line 21"/>
            <p:cNvSpPr>
              <a:spLocks noChangeShapeType="1"/>
            </p:cNvSpPr>
            <p:nvPr userDrawn="1"/>
          </p:nvSpPr>
          <p:spPr bwMode="auto">
            <a:xfrm>
              <a:off x="1" y="2931"/>
              <a:ext cx="6336" cy="0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39" name="Line 22"/>
            <p:cNvSpPr>
              <a:spLocks noChangeShapeType="1"/>
            </p:cNvSpPr>
            <p:nvPr userDrawn="1"/>
          </p:nvSpPr>
          <p:spPr bwMode="auto">
            <a:xfrm>
              <a:off x="63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0" name="Line 23"/>
            <p:cNvSpPr>
              <a:spLocks noChangeShapeType="1"/>
            </p:cNvSpPr>
            <p:nvPr userDrawn="1"/>
          </p:nvSpPr>
          <p:spPr bwMode="auto">
            <a:xfrm>
              <a:off x="1141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1" name="Line 24"/>
            <p:cNvSpPr>
              <a:spLocks noChangeShapeType="1"/>
            </p:cNvSpPr>
            <p:nvPr userDrawn="1"/>
          </p:nvSpPr>
          <p:spPr bwMode="auto">
            <a:xfrm>
              <a:off x="164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2" name="Line 25"/>
            <p:cNvSpPr>
              <a:spLocks noChangeShapeType="1"/>
            </p:cNvSpPr>
            <p:nvPr userDrawn="1"/>
          </p:nvSpPr>
          <p:spPr bwMode="auto">
            <a:xfrm>
              <a:off x="2155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3" name="Line 26"/>
            <p:cNvSpPr>
              <a:spLocks noChangeShapeType="1"/>
            </p:cNvSpPr>
            <p:nvPr userDrawn="1"/>
          </p:nvSpPr>
          <p:spPr bwMode="auto">
            <a:xfrm>
              <a:off x="2662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4" name="Line 27"/>
            <p:cNvSpPr>
              <a:spLocks noChangeShapeType="1"/>
            </p:cNvSpPr>
            <p:nvPr userDrawn="1"/>
          </p:nvSpPr>
          <p:spPr bwMode="auto">
            <a:xfrm>
              <a:off x="316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5" name="Line 28"/>
            <p:cNvSpPr>
              <a:spLocks noChangeShapeType="1"/>
            </p:cNvSpPr>
            <p:nvPr userDrawn="1"/>
          </p:nvSpPr>
          <p:spPr bwMode="auto">
            <a:xfrm>
              <a:off x="3676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6" name="Line 29"/>
            <p:cNvSpPr>
              <a:spLocks noChangeShapeType="1"/>
            </p:cNvSpPr>
            <p:nvPr userDrawn="1"/>
          </p:nvSpPr>
          <p:spPr bwMode="auto">
            <a:xfrm>
              <a:off x="418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7" name="Line 30"/>
            <p:cNvSpPr>
              <a:spLocks noChangeShapeType="1"/>
            </p:cNvSpPr>
            <p:nvPr userDrawn="1"/>
          </p:nvSpPr>
          <p:spPr bwMode="auto">
            <a:xfrm>
              <a:off x="4689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8" name="Line 31"/>
            <p:cNvSpPr>
              <a:spLocks noChangeShapeType="1"/>
            </p:cNvSpPr>
            <p:nvPr userDrawn="1"/>
          </p:nvSpPr>
          <p:spPr bwMode="auto">
            <a:xfrm>
              <a:off x="5197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49" name="Line 32"/>
            <p:cNvSpPr>
              <a:spLocks noChangeShapeType="1"/>
            </p:cNvSpPr>
            <p:nvPr userDrawn="1"/>
          </p:nvSpPr>
          <p:spPr bwMode="auto">
            <a:xfrm>
              <a:off x="5703" y="0"/>
              <a:ext cx="0" cy="3565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0" name="Rectangle 33"/>
            <p:cNvSpPr>
              <a:spLocks noChangeArrowheads="1"/>
            </p:cNvSpPr>
            <p:nvPr userDrawn="1"/>
          </p:nvSpPr>
          <p:spPr bwMode="auto">
            <a:xfrm>
              <a:off x="635" y="634"/>
              <a:ext cx="5068" cy="2297"/>
            </a:xfrm>
            <a:prstGeom prst="rect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1" name="Line 34"/>
            <p:cNvSpPr>
              <a:spLocks noChangeShapeType="1"/>
            </p:cNvSpPr>
            <p:nvPr userDrawn="1"/>
          </p:nvSpPr>
          <p:spPr bwMode="auto">
            <a:xfrm>
              <a:off x="63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2" name="Line 35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3" name="Line 36"/>
            <p:cNvSpPr>
              <a:spLocks noChangeShapeType="1"/>
            </p:cNvSpPr>
            <p:nvPr userDrawn="1"/>
          </p:nvSpPr>
          <p:spPr bwMode="auto">
            <a:xfrm>
              <a:off x="1141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4" name="Line 37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5" name="Line 38"/>
            <p:cNvSpPr>
              <a:spLocks noChangeShapeType="1"/>
            </p:cNvSpPr>
            <p:nvPr userDrawn="1"/>
          </p:nvSpPr>
          <p:spPr bwMode="auto">
            <a:xfrm>
              <a:off x="164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6" name="Line 39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7" name="Line 40"/>
            <p:cNvSpPr>
              <a:spLocks noChangeShapeType="1"/>
            </p:cNvSpPr>
            <p:nvPr userDrawn="1"/>
          </p:nvSpPr>
          <p:spPr bwMode="auto">
            <a:xfrm>
              <a:off x="2155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8" name="Line 41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59" name="Line 42"/>
            <p:cNvSpPr>
              <a:spLocks noChangeShapeType="1"/>
            </p:cNvSpPr>
            <p:nvPr userDrawn="1"/>
          </p:nvSpPr>
          <p:spPr bwMode="auto">
            <a:xfrm>
              <a:off x="2662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0" name="Line 43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1" name="Line 44"/>
            <p:cNvSpPr>
              <a:spLocks noChangeShapeType="1"/>
            </p:cNvSpPr>
            <p:nvPr userDrawn="1"/>
          </p:nvSpPr>
          <p:spPr bwMode="auto">
            <a:xfrm>
              <a:off x="316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2" name="Line 45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3" name="Line 46"/>
            <p:cNvSpPr>
              <a:spLocks noChangeShapeType="1"/>
            </p:cNvSpPr>
            <p:nvPr userDrawn="1"/>
          </p:nvSpPr>
          <p:spPr bwMode="auto">
            <a:xfrm>
              <a:off x="3676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4" name="Line 47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5" name="Line 48"/>
            <p:cNvSpPr>
              <a:spLocks noChangeShapeType="1"/>
            </p:cNvSpPr>
            <p:nvPr userDrawn="1"/>
          </p:nvSpPr>
          <p:spPr bwMode="auto">
            <a:xfrm>
              <a:off x="418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6" name="Line 49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7" name="Line 50"/>
            <p:cNvSpPr>
              <a:spLocks noChangeShapeType="1"/>
            </p:cNvSpPr>
            <p:nvPr userDrawn="1"/>
          </p:nvSpPr>
          <p:spPr bwMode="auto">
            <a:xfrm>
              <a:off x="4689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8" name="Line 51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69" name="Line 52"/>
            <p:cNvSpPr>
              <a:spLocks noChangeShapeType="1"/>
            </p:cNvSpPr>
            <p:nvPr userDrawn="1"/>
          </p:nvSpPr>
          <p:spPr bwMode="auto">
            <a:xfrm>
              <a:off x="5197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  <p:sp>
          <p:nvSpPr>
            <p:cNvPr id="70" name="Line 53"/>
            <p:cNvSpPr>
              <a:spLocks noChangeShapeType="1"/>
            </p:cNvSpPr>
            <p:nvPr userDrawn="1"/>
          </p:nvSpPr>
          <p:spPr bwMode="auto">
            <a:xfrm>
              <a:off x="5703" y="634"/>
              <a:ext cx="0" cy="2297"/>
            </a:xfrm>
            <a:prstGeom prst="line">
              <a:avLst/>
            </a:prstGeom>
            <a:noFill/>
            <a:ln w="3175" cap="flat">
              <a:solidFill>
                <a:srgbClr val="E0455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 sz="2400"/>
            </a:p>
          </p:txBody>
        </p:sp>
      </p:grp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86693" y="1073917"/>
            <a:ext cx="5486399" cy="12680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6693" y="3045984"/>
            <a:ext cx="5484614" cy="509207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870" y="8872050"/>
            <a:ext cx="1783540" cy="29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4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54" r:id="rId2"/>
    <p:sldLayoutId id="2147483755" r:id="rId3"/>
    <p:sldLayoutId id="2147483761" r:id="rId4"/>
    <p:sldLayoutId id="2147483756" r:id="rId5"/>
  </p:sldLayoutIdLst>
  <p:hf hdr="0" ftr="0" dt="0"/>
  <p:txStyles>
    <p:titleStyle>
      <a:lvl1pPr algn="l" defTabSz="1219246" rtl="0" eaLnBrk="1" latinLnBrk="0" hangingPunct="1">
        <a:lnSpc>
          <a:spcPct val="90000"/>
        </a:lnSpc>
        <a:spcBef>
          <a:spcPct val="0"/>
        </a:spcBef>
        <a:buNone/>
        <a:defRPr sz="5714" b="1" kern="1200" spc="-134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04812" indent="-304812" algn="l" defTabSz="1219246" rtl="0" eaLnBrk="1" latinLnBrk="0" hangingPunct="1">
        <a:lnSpc>
          <a:spcPct val="120000"/>
        </a:lnSpc>
        <a:spcBef>
          <a:spcPts val="1334"/>
        </a:spcBef>
        <a:buFont typeface="Arial" panose="020B0604020202020204" pitchFamily="34" charset="0"/>
        <a:buChar char="•"/>
        <a:defRPr sz="1429" kern="1200">
          <a:solidFill>
            <a:schemeClr val="bg1"/>
          </a:solidFill>
          <a:latin typeface="+mn-lt"/>
          <a:ea typeface="+mn-ea"/>
          <a:cs typeface="+mn-cs"/>
        </a:defRPr>
      </a:lvl1pPr>
      <a:lvl2pPr marL="914435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286" kern="1200">
          <a:solidFill>
            <a:schemeClr val="bg1"/>
          </a:solidFill>
          <a:latin typeface="+mn-lt"/>
          <a:ea typeface="+mn-ea"/>
          <a:cs typeface="+mn-cs"/>
        </a:defRPr>
      </a:lvl2pPr>
      <a:lvl3pPr marL="1524058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143" kern="1200">
          <a:solidFill>
            <a:schemeClr val="bg1"/>
          </a:solidFill>
          <a:latin typeface="+mn-lt"/>
          <a:ea typeface="+mn-ea"/>
          <a:cs typeface="+mn-cs"/>
        </a:defRPr>
      </a:lvl3pPr>
      <a:lvl4pPr marL="2133681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10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304" indent="-304812" algn="l" defTabSz="1219246" rtl="0" eaLnBrk="1" latinLnBrk="0" hangingPunct="1">
        <a:lnSpc>
          <a:spcPct val="120000"/>
        </a:lnSpc>
        <a:spcBef>
          <a:spcPts val="666"/>
        </a:spcBef>
        <a:buFont typeface="Arial" panose="020B0604020202020204" pitchFamily="34" charset="0"/>
        <a:buChar char="•"/>
        <a:defRPr sz="857" kern="1200">
          <a:solidFill>
            <a:schemeClr val="bg1"/>
          </a:solidFill>
          <a:latin typeface="+mn-lt"/>
          <a:ea typeface="+mn-ea"/>
          <a:cs typeface="+mn-cs"/>
        </a:defRPr>
      </a:lvl5pPr>
      <a:lvl6pPr marL="3352927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550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173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796" indent="-304812" algn="l" defTabSz="1219246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23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46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69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9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1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738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362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985" algn="l" defTabSz="1219246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130" userDrawn="1">
          <p15:clr>
            <a:srgbClr val="F26B43"/>
          </p15:clr>
        </p15:guide>
        <p15:guide id="2" orient="horz" pos="4328" userDrawn="1">
          <p15:clr>
            <a:srgbClr val="F26B43"/>
          </p15:clr>
        </p15:guide>
        <p15:guide id="3" orient="horz" pos="3522" userDrawn="1">
          <p15:clr>
            <a:srgbClr val="F26B43"/>
          </p15:clr>
        </p15:guide>
        <p15:guide id="4" orient="horz" pos="2718" userDrawn="1">
          <p15:clr>
            <a:srgbClr val="F26B43"/>
          </p15:clr>
        </p15:guide>
        <p15:guide id="5" orient="horz" pos="1912" userDrawn="1">
          <p15:clr>
            <a:srgbClr val="F26B43"/>
          </p15:clr>
        </p15:guide>
        <p15:guide id="6" orient="horz" pos="1110" userDrawn="1">
          <p15:clr>
            <a:srgbClr val="F26B43"/>
          </p15:clr>
        </p15:guide>
        <p15:guide id="7" pos="2160" userDrawn="1">
          <p15:clr>
            <a:srgbClr val="F26B43"/>
          </p15:clr>
        </p15:guide>
        <p15:guide id="8" pos="433" userDrawn="1">
          <p15:clr>
            <a:srgbClr val="F26B43"/>
          </p15:clr>
        </p15:guide>
        <p15:guide id="9" pos="777" userDrawn="1">
          <p15:clr>
            <a:srgbClr val="F26B43"/>
          </p15:clr>
        </p15:guide>
        <p15:guide id="10" pos="1124" userDrawn="1">
          <p15:clr>
            <a:srgbClr val="F26B43"/>
          </p15:clr>
        </p15:guide>
        <p15:guide id="11" pos="1469" userDrawn="1">
          <p15:clr>
            <a:srgbClr val="F26B43"/>
          </p15:clr>
        </p15:guide>
        <p15:guide id="12" pos="1814" userDrawn="1">
          <p15:clr>
            <a:srgbClr val="F26B43"/>
          </p15:clr>
        </p15:guide>
        <p15:guide id="13" pos="2506" userDrawn="1">
          <p15:clr>
            <a:srgbClr val="F26B43"/>
          </p15:clr>
        </p15:guide>
        <p15:guide id="14" pos="2852" userDrawn="1">
          <p15:clr>
            <a:srgbClr val="F26B43"/>
          </p15:clr>
        </p15:guide>
        <p15:guide id="15" pos="3196" userDrawn="1">
          <p15:clr>
            <a:srgbClr val="F26B43"/>
          </p15:clr>
        </p15:guide>
        <p15:guide id="16" pos="3543" userDrawn="1">
          <p15:clr>
            <a:srgbClr val="F26B43"/>
          </p15:clr>
        </p15:guide>
        <p15:guide id="17" pos="3888" userDrawn="1">
          <p15:clr>
            <a:srgbClr val="F26B43"/>
          </p15:clr>
        </p15:guide>
        <p15:guide id="18" pos="3714" userDrawn="1">
          <p15:clr>
            <a:srgbClr val="F26B43"/>
          </p15:clr>
        </p15:guide>
        <p15:guide id="19" pos="3369" userDrawn="1">
          <p15:clr>
            <a:srgbClr val="F26B43"/>
          </p15:clr>
        </p15:guide>
        <p15:guide id="20" pos="3024" userDrawn="1">
          <p15:clr>
            <a:srgbClr val="F26B43"/>
          </p15:clr>
        </p15:guide>
        <p15:guide id="21" pos="2679" userDrawn="1">
          <p15:clr>
            <a:srgbClr val="F26B43"/>
          </p15:clr>
        </p15:guide>
        <p15:guide id="22" pos="2332" userDrawn="1">
          <p15:clr>
            <a:srgbClr val="F26B43"/>
          </p15:clr>
        </p15:guide>
        <p15:guide id="23" pos="1986" userDrawn="1">
          <p15:clr>
            <a:srgbClr val="F26B43"/>
          </p15:clr>
        </p15:guide>
        <p15:guide id="24" pos="1640" userDrawn="1">
          <p15:clr>
            <a:srgbClr val="F26B43"/>
          </p15:clr>
        </p15:guide>
        <p15:guide id="25" pos="1296" userDrawn="1">
          <p15:clr>
            <a:srgbClr val="F26B43"/>
          </p15:clr>
        </p15:guide>
        <p15:guide id="26" pos="949" userDrawn="1">
          <p15:clr>
            <a:srgbClr val="F26B43"/>
          </p15:clr>
        </p15:guide>
        <p15:guide id="27" pos="6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632" y="2864768"/>
            <a:ext cx="6552728" cy="724366"/>
          </a:xfrm>
        </p:spPr>
        <p:txBody>
          <a:bodyPr/>
          <a:lstStyle/>
          <a:p>
            <a:r>
              <a:rPr lang="sv-SE" sz="3600" b="0" dirty="0"/>
              <a:t>    Grupp VARDAGSSTRATEGIER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685459" y="3744381"/>
            <a:ext cx="5487081" cy="5041418"/>
          </a:xfrm>
        </p:spPr>
        <p:txBody>
          <a:bodyPr/>
          <a:lstStyle/>
          <a:p>
            <a:r>
              <a:rPr lang="sv-SE" b="1" dirty="0"/>
              <a:t>FÖR VEM?</a:t>
            </a:r>
            <a:r>
              <a:rPr lang="sv-SE" dirty="0"/>
              <a:t>  En kurs för dig som vill bli bättre på att planera och hitta strategier för att möjliggöra balans i vardagen.</a:t>
            </a:r>
          </a:p>
          <a:p>
            <a:r>
              <a:rPr lang="sv-SE" b="1" dirty="0"/>
              <a:t>VARFÖR?</a:t>
            </a:r>
            <a:r>
              <a:rPr lang="sv-SE" dirty="0"/>
              <a:t> Målet är att du ska få bättre rutiner och struktur och förutsägbarhet i din vardag.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b="1" dirty="0"/>
              <a:t>VAD? </a:t>
            </a:r>
            <a:r>
              <a:rPr lang="sv-SE" dirty="0"/>
              <a:t>I kursen kommer vi gå igenom: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Komma igång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Aktivitetsbalans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Energibalans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Skapa och genomföra förändring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Prioritering av aktiviteter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dirty="0"/>
              <a:t>Kognitiva strategier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sv-SE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b="1" dirty="0"/>
              <a:t>HUR?</a:t>
            </a:r>
            <a:r>
              <a:rPr lang="sv-SE" dirty="0"/>
              <a:t>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dirty="0"/>
              <a:t>6-8  deltagare + 2 kursledare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dirty="0"/>
              <a:t>3 träffar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dirty="0"/>
              <a:t>1 gång/vecka á 1½ timme/gång</a:t>
            </a:r>
          </a:p>
          <a:p>
            <a:r>
              <a:rPr lang="sv-SE" dirty="0"/>
              <a:t> </a:t>
            </a:r>
          </a:p>
          <a:p>
            <a:r>
              <a:rPr lang="sv-SE" b="1" dirty="0"/>
              <a:t>Är du intresserad? Är gruppen lämplig för dig?</a:t>
            </a:r>
            <a:endParaRPr lang="sv-SE" dirty="0"/>
          </a:p>
          <a:p>
            <a:r>
              <a:rPr lang="sv-SE" b="1" dirty="0"/>
              <a:t>Lyft det med din kontaktperson på Vuxenhabiliteringen</a:t>
            </a:r>
            <a:endParaRPr lang="sv-SE" dirty="0"/>
          </a:p>
          <a:p>
            <a:endParaRPr lang="sv-SE" dirty="0"/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01" b="30701"/>
          <a:stretch>
            <a:fillRect/>
          </a:stretch>
        </p:blipFill>
        <p:spPr/>
      </p:pic>
      <p:sp>
        <p:nvSpPr>
          <p:cNvPr id="6" name="textruta 5"/>
          <p:cNvSpPr txBox="1"/>
          <p:nvPr/>
        </p:nvSpPr>
        <p:spPr>
          <a:xfrm>
            <a:off x="4437112" y="9507743"/>
            <a:ext cx="2000869" cy="299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accent1"/>
                </a:solidFill>
              </a:rPr>
              <a:t>VUXENHABILITERINGEN</a:t>
            </a:r>
          </a:p>
        </p:txBody>
      </p:sp>
    </p:spTree>
    <p:extLst>
      <p:ext uri="{BB962C8B-B14F-4D97-AF65-F5344CB8AC3E}">
        <p14:creationId xmlns:p14="http://schemas.microsoft.com/office/powerpoint/2010/main" val="1394675622"/>
      </p:ext>
    </p:extLst>
  </p:cSld>
  <p:clrMapOvr>
    <a:masterClrMapping/>
  </p:clrMapOvr>
</p:sld>
</file>

<file path=ppt/theme/theme1.xml><?xml version="1.0" encoding="utf-8"?>
<a:theme xmlns:a="http://schemas.openxmlformats.org/drawingml/2006/main" name="Ljus-bakgrund">
  <a:themeElements>
    <a:clrScheme name="Anpassat 7">
      <a:dk1>
        <a:srgbClr val="242424"/>
      </a:dk1>
      <a:lt1>
        <a:srgbClr val="FFFFFF"/>
      </a:lt1>
      <a:dk2>
        <a:srgbClr val="141F69"/>
      </a:dk2>
      <a:lt2>
        <a:srgbClr val="FFFFFF"/>
      </a:lt2>
      <a:accent1>
        <a:srgbClr val="141F69"/>
      </a:accent1>
      <a:accent2>
        <a:srgbClr val="00ABE1"/>
      </a:accent2>
      <a:accent3>
        <a:srgbClr val="FE6426"/>
      </a:accent3>
      <a:accent4>
        <a:srgbClr val="FFFFFF"/>
      </a:accent4>
      <a:accent5>
        <a:srgbClr val="FFFFFF"/>
      </a:accent5>
      <a:accent6>
        <a:srgbClr val="FFFFFF"/>
      </a:accent6>
      <a:hlink>
        <a:srgbClr val="3FB7FE"/>
      </a:hlink>
      <a:folHlink>
        <a:srgbClr val="C490AA"/>
      </a:folHlink>
    </a:clrScheme>
    <a:fontScheme name="Anpassat 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953E-FC6B-4369-8C02-FC03E5BB9E0F}" vid="{5C6709FC-B5B2-4200-9193-C1C68836758E}"/>
    </a:ext>
  </a:extLst>
</a:theme>
</file>

<file path=ppt/theme/theme2.xml><?xml version="1.0" encoding="utf-8"?>
<a:theme xmlns:a="http://schemas.openxmlformats.org/drawingml/2006/main" name="Mörk-bakgrund">
  <a:themeElements>
    <a:clrScheme name="Anpassat 7">
      <a:dk1>
        <a:srgbClr val="242424"/>
      </a:dk1>
      <a:lt1>
        <a:srgbClr val="FFFFFF"/>
      </a:lt1>
      <a:dk2>
        <a:srgbClr val="141F69"/>
      </a:dk2>
      <a:lt2>
        <a:srgbClr val="FFFFFF"/>
      </a:lt2>
      <a:accent1>
        <a:srgbClr val="141F69"/>
      </a:accent1>
      <a:accent2>
        <a:srgbClr val="00ABE1"/>
      </a:accent2>
      <a:accent3>
        <a:srgbClr val="FE6426"/>
      </a:accent3>
      <a:accent4>
        <a:srgbClr val="FFFFFF"/>
      </a:accent4>
      <a:accent5>
        <a:srgbClr val="FFFFFF"/>
      </a:accent5>
      <a:accent6>
        <a:srgbClr val="FFFFFF"/>
      </a:accent6>
      <a:hlink>
        <a:srgbClr val="3FB7FE"/>
      </a:hlink>
      <a:folHlink>
        <a:srgbClr val="C490AA"/>
      </a:folHlink>
    </a:clrScheme>
    <a:fontScheme name="Anpassat 2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848953E-FC6B-4369-8C02-FC03E5BB9E0F}" vid="{BB5CC104-9630-4095-A3B2-5FCB4E4E1F05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2024-04-04T22:00:00+00:00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ls2vhab-1880886437-268</NLLDocumentIDValue>
    <NLLThinningTime xmlns="http://schemas.microsoft.com/sharepoint/v3">2027-04-04T22:00:00+00:00</NLLThinningTime>
    <NLLPublishDateQuickpart xmlns="http://schemas.microsoft.com/sharepoint/v3">2024-04-05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Anna-Maj Öhlund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Anna-Maj Öhlund</AnsvarigQuickpart>
    <NLLEstablishedBy xmlns="http://schemas.microsoft.com/sharepoint/v3">
      <UserInfo>
        <DisplayName>Anna-Maj Öhlund</DisplayName>
        <AccountId>996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LSS Råd och Stöd Luleå</TermName>
          <TermId xmlns="http://schemas.microsoft.com/office/infopath/2007/PartnerControls">dad8f883-b3c4-465d-93df-c5bb00b8fc9e</TermId>
        </TermInfo>
        <TermInfo xmlns="http://schemas.microsoft.com/office/infopath/2007/PartnerControls">
          <TermName xmlns="http://schemas.microsoft.com/office/infopath/2007/PartnerControls">Vuxenhabilitering Luleå</TermName>
          <TermId xmlns="http://schemas.microsoft.com/office/infopath/2007/PartnerControls">34687a5c-2e11-4e82-876d-689e46967563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Version xmlns="http://schemas.microsoft.com/sharepoint/v3">3.0</NLLVersion>
    <NLLInformationclass xmlns="http://schemas.microsoft.com/sharepoint/v3">Publik</NLLInformationclass>
    <NLLModifiedBy xmlns="http://schemas.microsoft.com/sharepoint/v3">Louise Persson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Vuxenhabilitering, Division Länssjukvård 2</TermName>
          <TermId xmlns="http://schemas.microsoft.com/office/infopath/2007/PartnerControls">482d6250-3d88-448b-a664-6291dd141d2e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grupp</TermName>
          <TermId xmlns="http://schemas.microsoft.com/office/infopath/2007/PartnerControls">4903d040-3395-4087-b866-7c0dbe92644d</TermId>
        </TermInfo>
      </Terms>
    </TaxKeywordTaxHTField>
    <_dlc_DocId xmlns="c7918ce9-5289-4a18-805d-4141408e948c">ls2vhab-1880886437-268</_dlc_DocId>
    <_dlc_DocIdUrl xmlns="c7918ce9-5289-4a18-805d-4141408e948c">
      <Url>http://spportal.extvis.local/process/administrativ/_layouts/15/DocIdRedir.aspx?ID=ls2vhab-1880886437-268</Url>
      <Description>ls2vhab-1880886437-268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2027-05-04T22:00:00+00:00</_dlc_ExpireDate>
    <VIS_DocumentId xmlns="e1dec489-f745-4ed5-9c00-958a11aea6df">
      <Url>https://samarbeta.nll.se/producentplats/div-ls2-bas-vhab/_layouts/15/DocIdRedir.aspx?ID=ls2vhab-1880886437-268</Url>
      <Description>ls2vhab-1880886437-268</Description>
    </VIS_DocumentId>
    <VISResponsible xmlns="e1dec489-f745-4ed5-9c00-958a11aea6df">
      <UserInfo>
        <DisplayName>Anna-Maj Öhlund</DisplayName>
        <AccountId>996</AccountId>
        <AccountType/>
      </UserInfo>
    </VISResponsible>
    <DocumentStatus xmlns="e1dec489-f745-4ed5-9c00-958a11aea6df">
      <Url>https://samarbeta.nll.se/producentplats/div-ls2-bas-vhab/_layouts/15/wrkstat.aspx?List=5fd1af82-3368-4b51-b24f-9c9b804a518d&amp;WorkflowInstanceName=cc58aa84-689f-46e4-baeb-5aa3264e4f32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d390880caff6ed47efd379bf3a0b1c31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dc1c487ebc6d5842881f621809201bba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5397CD-1C60-4F77-BB05-39BA470E5F0C}">
  <ds:schemaRefs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purl.org/dc/elements/1.1/"/>
    <ds:schemaRef ds:uri="18b2b310-0476-48a7-9b43-f68d6ff5fc0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53C8A09-C7DC-422A-9EE6-BEA40F5F501B}"/>
</file>

<file path=customXml/itemProps3.xml><?xml version="1.0" encoding="utf-8"?>
<ds:datastoreItem xmlns:ds="http://schemas.openxmlformats.org/officeDocument/2006/customXml" ds:itemID="{D2A33AB6-D45A-48CD-82A7-0D79DB6544CF}"/>
</file>

<file path=customXml/itemProps4.xml><?xml version="1.0" encoding="utf-8"?>
<ds:datastoreItem xmlns:ds="http://schemas.openxmlformats.org/officeDocument/2006/customXml" ds:itemID="{85DBB71D-71C0-414F-BDCC-29F44B8C8F75}"/>
</file>

<file path=customXml/itemProps5.xml><?xml version="1.0" encoding="utf-8"?>
<ds:datastoreItem xmlns:ds="http://schemas.openxmlformats.org/officeDocument/2006/customXml" ds:itemID="{32C5DCEF-48D1-42CB-B9DB-25C6187C1AB1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 Vit Blå</Template>
  <TotalTime>180</TotalTime>
  <Words>105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Source Sans Pro</vt:lpstr>
      <vt:lpstr>Ljus-bakgrund</vt:lpstr>
      <vt:lpstr>Mörk-bakgrund</vt:lpstr>
      <vt:lpstr>    Grupp VARDAGSSTRATEGIER</vt:lpstr>
    </vt:vector>
  </TitlesOfParts>
  <Company>Region Norrbotten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 Vardagsstrategier</dc:title>
  <dc:creator>Erica Gelfgren</dc:creator>
  <cp:keywords>grupp</cp:keywords>
  <cp:lastModifiedBy>Louise Persson</cp:lastModifiedBy>
  <cp:revision>23</cp:revision>
  <dcterms:created xsi:type="dcterms:W3CDTF">2022-06-28T07:56:37Z</dcterms:created>
  <dcterms:modified xsi:type="dcterms:W3CDTF">2024-04-05T12:17:23Z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SharedWithUsers">
    <vt:lpwstr>11;#Användare av snabbdistribution;#51;#Ulrika Öhström;#176;#Ida Edström</vt:lpwstr>
  </property>
  <property fmtid="{D5CDD505-2E9C-101B-9397-08002B2CF9AE}" pid="4" name="TaxKeyword">
    <vt:lpwstr>12756;#grupp|4903d040-3395-4087-b866-7c0dbe92644d</vt:lpwstr>
  </property>
  <property fmtid="{D5CDD505-2E9C-101B-9397-08002B2CF9AE}" pid="5" name="CareActionCodeSurgical">
    <vt:lpwstr/>
  </property>
  <property fmtid="{D5CDD505-2E9C-101B-9397-08002B2CF9AE}" pid="6" name="NLLProducerPlace">
    <vt:lpwstr>12330;#Vuxenhabilitering, Division Länssjukvård 2|482d6250-3d88-448b-a664-6291dd141d2e</vt:lpwstr>
  </property>
  <property fmtid="{D5CDD505-2E9C-101B-9397-08002B2CF9AE}" pid="7" name="NLLApprovedByQuickPart">
    <vt:lpwstr/>
  </property>
  <property fmtid="{D5CDD505-2E9C-101B-9397-08002B2CF9AE}" pid="8" name="NLLInformationCollection">
    <vt:lpwstr/>
  </property>
  <property fmtid="{D5CDD505-2E9C-101B-9397-08002B2CF9AE}" pid="9" name="NLLProjectDescription">
    <vt:lpwstr/>
  </property>
  <property fmtid="{D5CDD505-2E9C-101B-9397-08002B2CF9AE}" pid="10" name="PsychiatricCodeTaxHTField0">
    <vt:lpwstr/>
  </property>
  <property fmtid="{D5CDD505-2E9C-101B-9397-08002B2CF9AE}" pid="11" name="NLLStakeholder">
    <vt:lpwstr>1596;#LSS Råd och Stöd Luleå|dad8f883-b3c4-465d-93df-c5bb00b8fc9e;#1579;#Vuxenhabilitering Luleå|34687a5c-2e11-4e82-876d-689e46967563</vt:lpwstr>
  </property>
  <property fmtid="{D5CDD505-2E9C-101B-9397-08002B2CF9AE}" pid="12" name="TLVCodeDiagnosisTaxHTField0">
    <vt:lpwstr/>
  </property>
  <property fmtid="{D5CDD505-2E9C-101B-9397-08002B2CF9AE}" pid="13" name="NPUCode">
    <vt:lpwstr/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NLLProjectLeader">
    <vt:lpwstr/>
  </property>
  <property fmtid="{D5CDD505-2E9C-101B-9397-08002B2CF9AE}" pid="30" name="NLLDecisionLevelManagedTaxHTField0">
    <vt:lpwstr/>
  </property>
  <property fmtid="{D5CDD505-2E9C-101B-9397-08002B2CF9AE}" pid="32" name="NLLDefaultTemplate">
    <vt:lpwstr/>
  </property>
  <property fmtid="{D5CDD505-2E9C-101B-9397-08002B2CF9AE}" pid="33" name="NLLProjectVisitor">
    <vt:lpwstr/>
  </property>
  <property fmtid="{D5CDD505-2E9C-101B-9397-08002B2CF9AE}" pid="34" name="NLLApprovedBy">
    <vt:lpwstr/>
  </property>
  <property fmtid="{D5CDD505-2E9C-101B-9397-08002B2CF9AE}" pid="35" name="NLLDecisionLevelManaged">
    <vt:lpwstr/>
  </property>
  <property fmtid="{D5CDD505-2E9C-101B-9397-08002B2CF9AE}" pid="36" name="CompulsoryAction">
    <vt:lpwstr/>
  </property>
  <property fmtid="{D5CDD505-2E9C-101B-9397-08002B2CF9AE}" pid="37" name="NLLProjectDivisionTaxHTField0">
    <vt:lpwstr/>
  </property>
  <property fmtid="{D5CDD505-2E9C-101B-9397-08002B2CF9AE}" pid="38" name="ICD10CodeTaxHTField0">
    <vt:lpwstr/>
  </property>
  <property fmtid="{D5CDD505-2E9C-101B-9397-08002B2CF9AE}" pid="39" name="Godkänn dokument">
    <vt:lpwstr>, </vt:lpwstr>
  </property>
  <property fmtid="{D5CDD505-2E9C-101B-9397-08002B2CF9AE}" pid="40" name="NLLProjectOwner">
    <vt:lpwstr/>
  </property>
  <property fmtid="{D5CDD505-2E9C-101B-9397-08002B2CF9AE}" pid="41" name="NPUCodeTaxHTField0">
    <vt:lpwstr/>
  </property>
  <property fmtid="{D5CDD505-2E9C-101B-9397-08002B2CF9AE}" pid="42" name="NLLTemplateFolderDescription">
    <vt:lpwstr/>
  </property>
  <property fmtid="{D5CDD505-2E9C-101B-9397-08002B2CF9AE}" pid="43" name="TLVCodeAction">
    <vt:lpwstr/>
  </property>
  <property fmtid="{D5CDD505-2E9C-101B-9397-08002B2CF9AE}" pid="44" name="RadiologicalCode">
    <vt:lpwstr/>
  </property>
  <property fmtid="{D5CDD505-2E9C-101B-9397-08002B2CF9AE}" pid="45" name="References">
    <vt:lpwstr/>
  </property>
  <property fmtid="{D5CDD505-2E9C-101B-9397-08002B2CF9AE}" pid="46" name="prdProcess">
    <vt:lpwstr/>
  </property>
  <property fmtid="{D5CDD505-2E9C-101B-9397-08002B2CF9AE}" pid="47" name="NLLProjectOrderStatus">
    <vt:lpwstr/>
  </property>
  <property fmtid="{D5CDD505-2E9C-101B-9397-08002B2CF9AE}" pid="48" name="NLLReferenceGroup">
    <vt:lpwstr/>
  </property>
  <property fmtid="{D5CDD505-2E9C-101B-9397-08002B2CF9AE}" pid="49" name="TLVCodeDiagnosis">
    <vt:lpwstr/>
  </property>
  <property fmtid="{D5CDD505-2E9C-101B-9397-08002B2CF9AE}" pid="50" name="PharmaceuticalCode">
    <vt:lpwstr/>
  </property>
  <property fmtid="{D5CDD505-2E9C-101B-9397-08002B2CF9AE}" pid="51" name="NLLInitiationDate">
    <vt:lpwstr/>
  </property>
  <property fmtid="{D5CDD505-2E9C-101B-9397-08002B2CF9AE}" pid="53" name="ReferencesTaxHTField0">
    <vt:lpwstr/>
  </property>
  <property fmtid="{D5CDD505-2E9C-101B-9397-08002B2CF9AE}" pid="54" name="NLLWindingUpDate">
    <vt:lpwstr/>
  </property>
  <property fmtid="{D5CDD505-2E9C-101B-9397-08002B2CF9AE}" pid="55" name="TLVCodeActionTaxHTField0">
    <vt:lpwstr/>
  </property>
  <property fmtid="{D5CDD505-2E9C-101B-9397-08002B2CF9AE}" pid="56" name="NLLProjectNr">
    <vt:lpwstr/>
  </property>
  <property fmtid="{D5CDD505-2E9C-101B-9397-08002B2CF9AE}" pid="57" name="Granska dokument">
    <vt:lpwstr>, </vt:lpwstr>
  </property>
  <property fmtid="{D5CDD505-2E9C-101B-9397-08002B2CF9AE}" pid="58" name="NLLProjectTypeTaxHTField0">
    <vt:lpwstr/>
  </property>
  <property fmtid="{D5CDD505-2E9C-101B-9397-08002B2CF9AE}" pid="59" name="NLLPTCProcessTeam">
    <vt:lpwstr/>
  </property>
  <property fmtid="{D5CDD505-2E9C-101B-9397-08002B2CF9AE}" pid="60" name="RadiologicalCodeTaxHTField0">
    <vt:lpwstr/>
  </property>
  <property fmtid="{D5CDD505-2E9C-101B-9397-08002B2CF9AE}" pid="61" name="NLLImplementationDate">
    <vt:lpwstr/>
  </property>
  <property fmtid="{D5CDD505-2E9C-101B-9397-08002B2CF9AE}" pid="62" name="NLLProjectDivision">
    <vt:lpwstr/>
  </property>
  <property fmtid="{D5CDD505-2E9C-101B-9397-08002B2CF9AE}" pid="63" name="PsychiatricCode">
    <vt:lpwstr/>
  </property>
  <property fmtid="{D5CDD505-2E9C-101B-9397-08002B2CF9AE}" pid="64" name="Publicera dokument">
    <vt:lpwstr>, </vt:lpwstr>
  </property>
  <property fmtid="{D5CDD505-2E9C-101B-9397-08002B2CF9AE}" pid="65" name="NLLProjectType">
    <vt:lpwstr/>
  </property>
  <property fmtid="{D5CDD505-2E9C-101B-9397-08002B2CF9AE}" pid="66" name="AnalysisName">
    <vt:lpwstr/>
  </property>
  <property fmtid="{D5CDD505-2E9C-101B-9397-08002B2CF9AE}" pid="67" name="NLLMtptCodeTaxHTField0">
    <vt:lpwstr/>
  </property>
  <property fmtid="{D5CDD505-2E9C-101B-9397-08002B2CF9AE}" pid="68" name="NLLLatestProjectTrackingDate">
    <vt:lpwstr/>
  </property>
  <property fmtid="{D5CDD505-2E9C-101B-9397-08002B2CF9AE}" pid="69" name="NLLDocumentType">
    <vt:lpwstr>1021;#Presentation|981e6eac-a633-4de2-91a2-d5e48e1c0d00</vt:lpwstr>
  </property>
  <property fmtid="{D5CDD505-2E9C-101B-9397-08002B2CF9AE}" pid="70" name="NLLProjectTypeText">
    <vt:lpwstr/>
  </property>
  <property fmtid="{D5CDD505-2E9C-101B-9397-08002B2CF9AE}" pid="71" name="NLLEstablishingDate">
    <vt:lpwstr/>
  </property>
  <property fmtid="{D5CDD505-2E9C-101B-9397-08002B2CF9AE}" pid="72" name="NLLProjectMember">
    <vt:lpwstr/>
  </property>
  <property fmtid="{D5CDD505-2E9C-101B-9397-08002B2CF9AE}" pid="73" name="NLLProcessTeamLookup">
    <vt:lpwstr/>
  </property>
  <property fmtid="{D5CDD505-2E9C-101B-9397-08002B2CF9AE}" pid="74" name="CareActionCodeNonSurgicalTaxHTField0">
    <vt:lpwstr/>
  </property>
  <property fmtid="{D5CDD505-2E9C-101B-9397-08002B2CF9AE}" pid="75" name="CompulsoryActionTaxHTField0">
    <vt:lpwstr/>
  </property>
  <property fmtid="{D5CDD505-2E9C-101B-9397-08002B2CF9AE}" pid="76" name="NLLMeetingType">
    <vt:lpwstr/>
  </property>
  <property fmtid="{D5CDD505-2E9C-101B-9397-08002B2CF9AE}" pid="77" name="NLLProjectLeaderDiv">
    <vt:lpwstr/>
  </property>
  <property fmtid="{D5CDD505-2E9C-101B-9397-08002B2CF9AE}" pid="78" name="NLLProjectName">
    <vt:lpwstr/>
  </property>
  <property fmtid="{D5CDD505-2E9C-101B-9397-08002B2CF9AE}" pid="79" name="NLLMtptCode">
    <vt:lpwstr/>
  </property>
  <property fmtid="{D5CDD505-2E9C-101B-9397-08002B2CF9AE}" pid="80" name="ICD10Code">
    <vt:lpwstr/>
  </property>
  <property fmtid="{D5CDD505-2E9C-101B-9397-08002B2CF9AE}" pid="81" name="NLLProjectStatus">
    <vt:lpwstr/>
  </property>
  <property fmtid="{D5CDD505-2E9C-101B-9397-08002B2CF9AE}" pid="82" name="_dlc_policyId">
    <vt:lpwstr>0x010100D7963E0E5B7A40E5AEA07389401D709F007B1238BBD93543428C20870054E92DBF|1214505165</vt:lpwstr>
  </property>
  <property fmtid="{D5CDD505-2E9C-101B-9397-08002B2CF9AE}" pid="83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4" name="_dlc_DocIdItemGuid">
    <vt:lpwstr>9197fb42-0a63-496f-a381-a7215a1e4ccd</vt:lpwstr>
  </property>
  <property fmtid="{D5CDD505-2E9C-101B-9397-08002B2CF9AE}" pid="85" name="TaxCatchAll">
    <vt:lpwstr>1596;#LSS Råd och Stöd Luleå|dad8f883-b3c4-465d-93df-c5bb00b8fc9e;#1579;#Vuxenhabilitering Luleå|34687a5c-2e11-4e82-876d-689e46967563;#12756;#grupp;#12330;#Vuxenhabilitering, Division Länssjukvård 2|482d6250-3d88-448b-a664-6291dd141d2e;#1021;#Presentation|981e6eac-a633-4de2-91a2-d5e48e1c0d00</vt:lpwstr>
  </property>
  <property fmtid="{D5CDD505-2E9C-101B-9397-08002B2CF9AE}" pid="86" name="_dlc_ItemStageId">
    <vt:lpwstr/>
  </property>
  <property fmtid="{D5CDD505-2E9C-101B-9397-08002B2CF9AE}" pid="88" name="Order">
    <vt:r8>2935800</vt:r8>
  </property>
  <property fmtid="{D5CDD505-2E9C-101B-9397-08002B2CF9AE}" pid="89" name="xd_ProgID">
    <vt:lpwstr/>
  </property>
  <property fmtid="{D5CDD505-2E9C-101B-9397-08002B2CF9AE}" pid="90" name="_SourceUrl">
    <vt:lpwstr/>
  </property>
  <property fmtid="{D5CDD505-2E9C-101B-9397-08002B2CF9AE}" pid="91" name="_SharedFileIndex">
    <vt:lpwstr/>
  </property>
  <property fmtid="{D5CDD505-2E9C-101B-9397-08002B2CF9AE}" pid="92" name="TemplateUrl">
    <vt:lpwstr/>
  </property>
  <property fmtid="{D5CDD505-2E9C-101B-9397-08002B2CF9AE}" pid="94" name="NLLDecisionLevelGoverning">
    <vt:lpwstr/>
  </property>
  <property fmtid="{D5CDD505-2E9C-101B-9397-08002B2CF9AE}" pid="95" name="NLLFactOwner">
    <vt:lpwstr/>
  </property>
  <property fmtid="{D5CDD505-2E9C-101B-9397-08002B2CF9AE}" pid="96" name="NLLFactOwnerText">
    <vt:lpwstr/>
  </property>
  <property fmtid="{D5CDD505-2E9C-101B-9397-08002B2CF9AE}" pid="97" name="xd_Signature">
    <vt:bool>false</vt:bool>
  </property>
  <property fmtid="{D5CDD505-2E9C-101B-9397-08002B2CF9AE}" pid="98" name="NLLDecisionLevel">
    <vt:lpwstr/>
  </property>
  <property fmtid="{D5CDD505-2E9C-101B-9397-08002B2CF9AE}" pid="99" name="NLLPTCProcessLeader">
    <vt:lpwstr/>
  </property>
  <property fmtid="{D5CDD505-2E9C-101B-9397-08002B2CF9AE}" pid="101" name="NLLPTCVISEditor">
    <vt:lpwstr/>
  </property>
</Properties>
</file>