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customXml/itemProps4.xml" ContentType="application/vnd.openxmlformats-officedocument.customXmlProperties+xml"/>
  <Override PartName="/customXml/itemProps3.xml" ContentType="application/vnd.openxmlformats-officedocument.customXmlProperties+xml"/>
  <Override PartName="/customXml/itemProps1.xml" ContentType="application/vnd.openxmlformats-officedocument.customXml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14"/>
  </p:notesMasterIdLst>
  <p:sldIdLst>
    <p:sldId id="260" r:id="rId6"/>
    <p:sldId id="263" r:id="rId7"/>
    <p:sldId id="271" r:id="rId8"/>
    <p:sldId id="272" r:id="rId9"/>
    <p:sldId id="274" r:id="rId10"/>
    <p:sldId id="275" r:id="rId11"/>
    <p:sldId id="276" r:id="rId12"/>
    <p:sldId id="273" r:id="rId13"/>
  </p:sldIdLst>
  <p:sldSz cx="9144000" cy="5143500" type="screen16x9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49">
          <p15:clr>
            <a:srgbClr val="A4A3A4"/>
          </p15:clr>
        </p15:guide>
        <p15:guide id="2" pos="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5697"/>
    <a:srgbClr val="83C55B"/>
    <a:srgbClr val="0070C0"/>
    <a:srgbClr val="000000"/>
    <a:srgbClr val="D0E6CF"/>
    <a:srgbClr val="0096C8"/>
    <a:srgbClr val="0092D4"/>
    <a:srgbClr val="00A0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65" autoAdjust="0"/>
    <p:restoredTop sz="92842" autoAdjust="0"/>
  </p:normalViewPr>
  <p:slideViewPr>
    <p:cSldViewPr snapToGrid="0" showGuides="1">
      <p:cViewPr varScale="1">
        <p:scale>
          <a:sx n="98" d="100"/>
          <a:sy n="98" d="100"/>
        </p:scale>
        <p:origin x="528" y="84"/>
      </p:cViewPr>
      <p:guideLst>
        <p:guide orient="horz" pos="2749"/>
        <p:guide pos="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customXml" Target="../customXml/item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5F691-4DA6-4E7E-88E0-0B0E5F6DDD4C}" type="datetimeFigureOut">
              <a:rPr lang="sv-SE" smtClean="0"/>
              <a:t>2021-08-23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CB7F7-2DE7-442F-B621-87F2D8E04F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5747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ual för 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12"/>
          <p:cNvSpPr txBox="1">
            <a:spLocks/>
          </p:cNvSpPr>
          <p:nvPr userDrawn="1"/>
        </p:nvSpPr>
        <p:spPr>
          <a:xfrm>
            <a:off x="1046759" y="1884385"/>
            <a:ext cx="3551646" cy="1027480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Skapa ny sida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b="0" u="none" kern="0" dirty="0" smtClean="0"/>
              <a:t>I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hittar du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Ny bild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i="0" u="none" kern="0" dirty="0" smtClean="0"/>
              <a:t>Klicka på pilen</a:t>
            </a:r>
            <a:r>
              <a:rPr lang="sv-SE" sz="1200" i="0" u="none" kern="0" baseline="0" dirty="0" smtClean="0"/>
              <a:t> och välj den </a:t>
            </a:r>
            <a:r>
              <a:rPr lang="sv-SE" sz="1200" i="0" u="none" kern="0" baseline="0" dirty="0" err="1" smtClean="0"/>
              <a:t>sidmall</a:t>
            </a:r>
            <a:r>
              <a:rPr lang="sv-SE" sz="1200" i="0" u="none" kern="0" baseline="0" dirty="0" smtClean="0"/>
              <a:t> du behöver.</a:t>
            </a:r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pPr marL="228600" marR="0" indent="-22860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+mj-lt"/>
              <a:buAutoNum type="arabicPeriod"/>
              <a:tabLst/>
              <a:defRPr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/>
          </a:p>
          <a:p>
            <a:endParaRPr lang="sv-SE" sz="1400" kern="0" dirty="0" smtClean="0"/>
          </a:p>
        </p:txBody>
      </p:sp>
      <p:sp>
        <p:nvSpPr>
          <p:cNvPr id="5" name="Rubrik 8"/>
          <p:cNvSpPr txBox="1">
            <a:spLocks/>
          </p:cNvSpPr>
          <p:nvPr userDrawn="1"/>
        </p:nvSpPr>
        <p:spPr>
          <a:xfrm>
            <a:off x="1034250" y="581288"/>
            <a:ext cx="5619750" cy="465534"/>
          </a:xfrm>
          <a:prstGeom prst="rect">
            <a:avLst/>
          </a:prstGeom>
        </p:spPr>
        <p:txBody>
          <a:bodyPr/>
          <a:lstStyle>
            <a:lvl1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2pPr>
            <a:lvl3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3pPr>
            <a:lvl4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4pPr>
            <a:lvl5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5pPr>
            <a:lvl6pPr marL="4572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6pPr>
            <a:lvl7pPr marL="9144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7pPr>
            <a:lvl8pPr marL="13716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8pPr>
            <a:lvl9pPr marL="18288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9pPr>
          </a:lstStyle>
          <a:p>
            <a:r>
              <a:rPr lang="sv-SE" kern="0" dirty="0" smtClean="0"/>
              <a:t>Våra nya mallar</a:t>
            </a:r>
            <a:endParaRPr lang="sv-SE" kern="0" dirty="0"/>
          </a:p>
        </p:txBody>
      </p:sp>
      <p:grpSp>
        <p:nvGrpSpPr>
          <p:cNvPr id="17" name="Grupp 16"/>
          <p:cNvGrpSpPr/>
          <p:nvPr userDrawn="1"/>
        </p:nvGrpSpPr>
        <p:grpSpPr>
          <a:xfrm>
            <a:off x="1153326" y="2947015"/>
            <a:ext cx="1761936" cy="992330"/>
            <a:chOff x="1545535" y="1656085"/>
            <a:chExt cx="1990725" cy="1085850"/>
          </a:xfrm>
        </p:grpSpPr>
        <p:pic>
          <p:nvPicPr>
            <p:cNvPr id="6" name="Bildobjekt 5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5535" y="1656085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2" name="Ellips 1"/>
            <p:cNvSpPr/>
            <p:nvPr userDrawn="1"/>
          </p:nvSpPr>
          <p:spPr bwMode="auto">
            <a:xfrm>
              <a:off x="2647464" y="2404704"/>
              <a:ext cx="152380" cy="152380"/>
            </a:xfrm>
            <a:prstGeom prst="ellipse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49" name="Grupp 48"/>
          <p:cNvGrpSpPr/>
          <p:nvPr userDrawn="1"/>
        </p:nvGrpSpPr>
        <p:grpSpPr>
          <a:xfrm>
            <a:off x="4584348" y="2911864"/>
            <a:ext cx="1761936" cy="999291"/>
            <a:chOff x="1563890" y="3912629"/>
            <a:chExt cx="1990725" cy="1085850"/>
          </a:xfrm>
        </p:grpSpPr>
        <p:pic>
          <p:nvPicPr>
            <p:cNvPr id="30" name="Bildobjekt 29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3890" y="3912629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44" name="Rektangel 43"/>
            <p:cNvSpPr/>
            <p:nvPr userDrawn="1"/>
          </p:nvSpPr>
          <p:spPr bwMode="auto">
            <a:xfrm>
              <a:off x="2802016" y="4183582"/>
              <a:ext cx="736413" cy="215328"/>
            </a:xfrm>
            <a:prstGeom prst="rect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noFill/>
                <a:effectLst/>
                <a:latin typeface="Arial" charset="0"/>
              </a:endParaRPr>
            </a:p>
          </p:txBody>
        </p:sp>
      </p:grpSp>
      <p:sp>
        <p:nvSpPr>
          <p:cNvPr id="15" name="Rektangel 14"/>
          <p:cNvSpPr/>
          <p:nvPr userDrawn="1"/>
        </p:nvSpPr>
        <p:spPr>
          <a:xfrm>
            <a:off x="4501299" y="1884384"/>
            <a:ext cx="4572000" cy="91307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Ändra mall på en befintlig sida</a:t>
            </a:r>
          </a:p>
          <a:p>
            <a:pPr marL="171450" indent="-171450">
              <a:spcBef>
                <a:spcPts val="160"/>
              </a:spcBef>
              <a:buFont typeface="Arial" panose="020B0604020202020204" pitchFamily="34" charset="0"/>
              <a:buChar char="•"/>
            </a:pPr>
            <a:r>
              <a:rPr lang="sv-SE" sz="1200" b="0" u="none" kern="0" dirty="0" smtClean="0"/>
              <a:t>Markera den sida i presentationen som du </a:t>
            </a:r>
            <a:br>
              <a:rPr lang="sv-SE" sz="1200" b="0" u="none" kern="0" dirty="0" smtClean="0"/>
            </a:br>
            <a:r>
              <a:rPr lang="sv-SE" sz="1200" b="0" u="none" kern="0" dirty="0" smtClean="0"/>
              <a:t>vill byta </a:t>
            </a:r>
            <a:r>
              <a:rPr lang="sv-SE" sz="1200" b="0" u="none" kern="0" dirty="0" err="1" smtClean="0"/>
              <a:t>sidmall</a:t>
            </a:r>
            <a:r>
              <a:rPr lang="sv-SE" sz="1200" b="0" u="none" kern="0" dirty="0" smtClean="0"/>
              <a:t> på. </a:t>
            </a:r>
          </a:p>
          <a:p>
            <a:pPr marL="171450" marR="0" indent="-17145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200" b="0" u="none" kern="0" dirty="0" smtClean="0"/>
              <a:t>Gå</a:t>
            </a:r>
            <a:r>
              <a:rPr lang="sv-SE" sz="1200" b="0" u="none" kern="0" baseline="0" dirty="0" smtClean="0"/>
              <a:t> upp till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och välj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Layout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</p:txBody>
      </p:sp>
      <p:sp>
        <p:nvSpPr>
          <p:cNvPr id="11" name="Platshållare för text 12"/>
          <p:cNvSpPr txBox="1">
            <a:spLocks/>
          </p:cNvSpPr>
          <p:nvPr userDrawn="1"/>
        </p:nvSpPr>
        <p:spPr>
          <a:xfrm>
            <a:off x="1051491" y="1139021"/>
            <a:ext cx="6419585" cy="691441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spcBef>
                <a:spcPts val="160"/>
              </a:spcBef>
              <a:buNone/>
            </a:pPr>
            <a:r>
              <a:rPr lang="sv-SE" sz="1200" b="1" i="0" u="none" kern="0" baseline="0" dirty="0" smtClean="0"/>
              <a:t>Det finns två gemensamma powerpointmallar för organisationen, en blå och en vit. Du hittar båda i VIS. Avsändaren är Region Norrbotten, oavsett vilken division vi tillhör. Använd de befintliga sidmallarna (layout) så långt det är möjligt.</a:t>
            </a:r>
            <a:endParaRPr lang="sv-SE" sz="1400" i="0" u="none" kern="0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851852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8467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4132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Helbild med text ovanp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2001" y="734616"/>
            <a:ext cx="3590925" cy="2065734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368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 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2335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Titel &amp; presentatö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1319002" y="1084333"/>
            <a:ext cx="6497905" cy="1011503"/>
          </a:xfrm>
          <a:prstGeom prst="rect">
            <a:avLst/>
          </a:prstGeom>
        </p:spPr>
        <p:txBody>
          <a:bodyPr anchor="b"/>
          <a:lstStyle>
            <a:lvl1pPr algn="ctr">
              <a:defRPr sz="32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text 12"/>
          <p:cNvSpPr>
            <a:spLocks noGrp="1"/>
          </p:cNvSpPr>
          <p:nvPr>
            <p:ph type="body" sz="quarter" idx="14"/>
          </p:nvPr>
        </p:nvSpPr>
        <p:spPr>
          <a:xfrm>
            <a:off x="1319002" y="2127489"/>
            <a:ext cx="6505997" cy="68853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293923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1592722" y="384370"/>
            <a:ext cx="5978095" cy="834016"/>
          </a:xfrm>
          <a:prstGeom prst="rect">
            <a:avLst/>
          </a:prstGeom>
        </p:spPr>
        <p:txBody>
          <a:bodyPr anchor="b" anchorCtr="0"/>
          <a:lstStyle>
            <a:lvl1pPr>
              <a:defRPr sz="24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592722" y="1314954"/>
            <a:ext cx="5978096" cy="3049084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44556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ra figur elle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4534" y="355600"/>
            <a:ext cx="6917266" cy="400843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None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736789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Figur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5494493" y="439043"/>
            <a:ext cx="3197701" cy="607580"/>
          </a:xfrm>
          <a:prstGeom prst="rect">
            <a:avLst/>
          </a:prstGeom>
        </p:spPr>
        <p:txBody>
          <a:bodyPr anchor="b" anchorCtr="0"/>
          <a:lstStyle>
            <a:lvl1pPr>
              <a:defRPr sz="20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innehåll 2"/>
          <p:cNvSpPr>
            <a:spLocks noGrp="1"/>
          </p:cNvSpPr>
          <p:nvPr>
            <p:ph sz="half" idx="1"/>
          </p:nvPr>
        </p:nvSpPr>
        <p:spPr>
          <a:xfrm>
            <a:off x="525982" y="440267"/>
            <a:ext cx="4879497" cy="392377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800"/>
              </a:spcBef>
              <a:buFont typeface="Arial" panose="020B0604020202020204" pitchFamily="34" charset="0"/>
              <a:buNone/>
              <a:defRPr sz="1600" baseline="0">
                <a:latin typeface="+mn-lt"/>
              </a:defRPr>
            </a:lvl1pPr>
            <a:lvl2pPr marL="536575" indent="0">
              <a:buNone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5494492" y="1065562"/>
            <a:ext cx="3212538" cy="3298475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013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Foto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>
          <a:xfrm>
            <a:off x="495300" y="2585971"/>
            <a:ext cx="2009775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sv-SE" sz="1100" dirty="0" smtClean="0"/>
              <a:t>OBS! Om du behöver justera bilden inom ramen – dubbelklicka på bilden och välj verktyget ”Beskär” som dyker upp i menyn.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8500" y="258945"/>
            <a:ext cx="5295900" cy="825388"/>
          </a:xfrm>
          <a:prstGeom prst="rect">
            <a:avLst/>
          </a:prstGeom>
        </p:spPr>
        <p:txBody>
          <a:bodyPr anchor="b"/>
          <a:lstStyle>
            <a:lvl1pPr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2857500" cy="514350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3234389" y="1168401"/>
            <a:ext cx="5300190" cy="3195638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257691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348300"/>
            <a:ext cx="7550022" cy="742660"/>
          </a:xfrm>
          <a:prstGeom prst="rect">
            <a:avLst/>
          </a:prstGeom>
        </p:spPr>
        <p:txBody>
          <a:bodyPr anchor="ctr" anchorCtr="0"/>
          <a:lstStyle>
            <a:lvl1pPr algn="l"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1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11" name="Straight Connector 10"/>
          <p:cNvCxnSpPr/>
          <p:nvPr userDrawn="1"/>
        </p:nvCxnSpPr>
        <p:spPr bwMode="auto">
          <a:xfrm flipH="1">
            <a:off x="4434107" y="1284703"/>
            <a:ext cx="22878" cy="305677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rgbClr val="6A6C63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Content Placeholder 2"/>
          <p:cNvSpPr>
            <a:spLocks noGrp="1"/>
          </p:cNvSpPr>
          <p:nvPr>
            <p:ph sz="half" idx="10"/>
          </p:nvPr>
        </p:nvSpPr>
        <p:spPr>
          <a:xfrm>
            <a:off x="4665297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39313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Jämförels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247552"/>
            <a:ext cx="7560784" cy="774953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FontTx/>
              <a:buNone/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0" y="1647196"/>
            <a:ext cx="3664797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1"/>
          </p:nvPr>
        </p:nvSpPr>
        <p:spPr>
          <a:xfrm>
            <a:off x="669464" y="1043308"/>
            <a:ext cx="3702264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4555069" y="1648910"/>
            <a:ext cx="3690650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4564979" y="1045022"/>
            <a:ext cx="3680739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677333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Rak 9"/>
          <p:cNvCxnSpPr/>
          <p:nvPr userDrawn="1"/>
        </p:nvCxnSpPr>
        <p:spPr bwMode="auto">
          <a:xfrm>
            <a:off x="4555068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096424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743833"/>
            <a:ext cx="5486400" cy="603250"/>
          </a:xfrm>
          <a:prstGeom prst="rect">
            <a:avLst/>
          </a:prstGeom>
        </p:spPr>
        <p:txBody>
          <a:bodyPr anchor="t" anchorCtr="0"/>
          <a:lstStyle>
            <a:lvl1pPr marL="0" indent="0">
              <a:lnSpc>
                <a:spcPct val="110000"/>
              </a:lnSpc>
              <a:buNone/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2288" y="3315204"/>
            <a:ext cx="5486400" cy="425450"/>
          </a:xfrm>
          <a:prstGeom prst="rect">
            <a:avLst/>
          </a:prstGeom>
        </p:spPr>
        <p:txBody>
          <a:bodyPr anchor="b" anchorCtr="0"/>
          <a:lstStyle>
            <a:lvl1pPr>
              <a:defRPr sz="16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1809276" y="338665"/>
            <a:ext cx="5455123" cy="2929834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98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179388" y="4731544"/>
            <a:ext cx="2087562" cy="270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defTabSz="762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600" dirty="0">
                <a:solidFill>
                  <a:srgbClr val="969696"/>
                </a:solidFill>
              </a:rPr>
              <a:t/>
            </a:r>
            <a:br>
              <a:rPr lang="sv-SE" sz="600" dirty="0">
                <a:solidFill>
                  <a:srgbClr val="969696"/>
                </a:solidFill>
              </a:rPr>
            </a:br>
            <a:endParaRPr lang="sv-SE" sz="600" dirty="0">
              <a:solidFill>
                <a:srgbClr val="969696"/>
              </a:solidFill>
            </a:endParaRP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522" y="4568759"/>
            <a:ext cx="1537487" cy="325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0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3" r:id="rId2"/>
    <p:sldLayoutId id="2147483671" r:id="rId3"/>
    <p:sldLayoutId id="2147483678" r:id="rId4"/>
    <p:sldLayoutId id="2147483672" r:id="rId5"/>
    <p:sldLayoutId id="2147483662" r:id="rId6"/>
    <p:sldLayoutId id="2147483674" r:id="rId7"/>
    <p:sldLayoutId id="2147483677" r:id="rId8"/>
    <p:sldLayoutId id="2147483676" r:id="rId9"/>
    <p:sldLayoutId id="2147483664" r:id="rId10"/>
    <p:sldLayoutId id="2147483680" r:id="rId11"/>
    <p:sldLayoutId id="2147483679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9pPr>
    </p:titleStyle>
    <p:bodyStyle>
      <a:lvl1pPr marL="107950" indent="-107950" algn="l" defTabSz="762000" rtl="0" eaLnBrk="1" fontAlgn="base" hangingPunct="1">
        <a:spcBef>
          <a:spcPct val="100000"/>
        </a:spcBef>
        <a:spcAft>
          <a:spcPct val="0"/>
        </a:spcAft>
        <a:buClr>
          <a:schemeClr val="tx2"/>
        </a:buClr>
        <a:buFont typeface="Arial" charset="0"/>
        <a:buChar char="•"/>
        <a:defRPr sz="16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18415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Arial" charset="0"/>
        <a:buChar char="–"/>
        <a:defRPr sz="1600">
          <a:solidFill>
            <a:schemeClr val="tx2"/>
          </a:solidFill>
          <a:latin typeface="+mn-lt"/>
        </a:defRPr>
      </a:lvl2pPr>
      <a:lvl3pPr marL="1257300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5000"/>
        <a:buFont typeface="Arial" charset="0"/>
        <a:buChar char="•"/>
        <a:defRPr sz="1600">
          <a:solidFill>
            <a:schemeClr val="tx2"/>
          </a:solidFill>
          <a:latin typeface="+mn-lt"/>
        </a:defRPr>
      </a:lvl3pPr>
      <a:lvl4pPr marL="1790700" indent="-1762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Arial" charset="0"/>
        <a:buChar char="–"/>
        <a:defRPr sz="1600">
          <a:solidFill>
            <a:schemeClr val="tx2"/>
          </a:solidFill>
          <a:latin typeface="+mn-lt"/>
        </a:defRPr>
      </a:lvl4pPr>
      <a:lvl5pPr marL="2154238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Arial" charset="0"/>
        <a:buChar char="•"/>
        <a:defRPr sz="1600">
          <a:solidFill>
            <a:schemeClr val="tx2"/>
          </a:solidFill>
          <a:latin typeface="+mn-lt"/>
        </a:defRPr>
      </a:lvl5pPr>
      <a:lvl6pPr marL="24384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6pPr>
      <a:lvl7pPr marL="28956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7pPr>
      <a:lvl8pPr marL="33528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8pPr>
      <a:lvl9pPr marL="38100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Lifecare SP 4.12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 smtClean="0"/>
              <a:t>Driftsättning 2021-08-26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50" y="4217670"/>
            <a:ext cx="1471202" cy="727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966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3819" y="124154"/>
            <a:ext cx="7435560" cy="768485"/>
          </a:xfrm>
        </p:spPr>
        <p:txBody>
          <a:bodyPr/>
          <a:lstStyle/>
          <a:p>
            <a:r>
              <a:rPr lang="sv-SE" dirty="0" smtClean="0"/>
              <a:t>Enhetsnamn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50" y="4383417"/>
            <a:ext cx="1136231" cy="562218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903242" y="958080"/>
            <a:ext cx="73898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sv-SE" sz="1400" u="sng" dirty="0" smtClean="0"/>
              <a:t>Utveckling:</a:t>
            </a:r>
          </a:p>
          <a:p>
            <a:pPr fontAlgn="t"/>
            <a:r>
              <a:rPr lang="sv-SE" sz="1400" dirty="0" smtClean="0"/>
              <a:t>För att lättar kunna se vilken enhet man är inloggad på kan man nu föra muspekaren över enheten och få upp det fulla namnet från HSA exempelvis uppe i högra hörnet eller på inneliggande listan.</a:t>
            </a:r>
            <a:endParaRPr lang="sv-SE" sz="1400" dirty="0"/>
          </a:p>
        </p:txBody>
      </p:sp>
      <p:sp>
        <p:nvSpPr>
          <p:cNvPr id="6" name="textruta 5"/>
          <p:cNvSpPr txBox="1"/>
          <p:nvPr/>
        </p:nvSpPr>
        <p:spPr>
          <a:xfrm>
            <a:off x="8383460" y="4928056"/>
            <a:ext cx="7232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800" dirty="0" smtClean="0"/>
              <a:t>LCCP-2812</a:t>
            </a:r>
            <a:endParaRPr lang="sv-SE" sz="800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3322" y="1894882"/>
            <a:ext cx="8093413" cy="1347899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 rotWithShape="1">
          <a:blip r:embed="rId4"/>
          <a:srcRect r="46978" b="13582"/>
          <a:stretch/>
        </p:blipFill>
        <p:spPr>
          <a:xfrm>
            <a:off x="1967004" y="2994455"/>
            <a:ext cx="3754877" cy="2107965"/>
          </a:xfrm>
          <a:prstGeom prst="rect">
            <a:avLst/>
          </a:prstGeom>
          <a:ln>
            <a:noFill/>
          </a:ln>
        </p:spPr>
      </p:pic>
      <p:sp>
        <p:nvSpPr>
          <p:cNvPr id="7" name="Rektangel med rundade hörn 6"/>
          <p:cNvSpPr/>
          <p:nvPr/>
        </p:nvSpPr>
        <p:spPr bwMode="auto">
          <a:xfrm>
            <a:off x="6799634" y="2000985"/>
            <a:ext cx="1857914" cy="904672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ktangel med rundade hörn 9"/>
          <p:cNvSpPr/>
          <p:nvPr/>
        </p:nvSpPr>
        <p:spPr bwMode="auto">
          <a:xfrm>
            <a:off x="3365771" y="3699431"/>
            <a:ext cx="1391056" cy="1336347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131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1094" y="123996"/>
            <a:ext cx="7435560" cy="768485"/>
          </a:xfrm>
        </p:spPr>
        <p:txBody>
          <a:bodyPr/>
          <a:lstStyle/>
          <a:p>
            <a:r>
              <a:rPr lang="sv-SE" dirty="0" smtClean="0"/>
              <a:t>Termer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225" y="4507187"/>
            <a:ext cx="903739" cy="447179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369225" y="1046980"/>
            <a:ext cx="82981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sv-SE" sz="1400" u="sng" dirty="0" smtClean="0"/>
              <a:t>Utveckling:</a:t>
            </a:r>
          </a:p>
          <a:p>
            <a:pPr fontAlgn="t"/>
            <a:r>
              <a:rPr lang="sv-SE" sz="1400" dirty="0" smtClean="0"/>
              <a:t>Meddelanden som visas automatiskt i systemet har översatts till svenska.</a:t>
            </a:r>
          </a:p>
          <a:p>
            <a:pPr fontAlgn="t"/>
            <a:r>
              <a:rPr lang="sv-SE" sz="1400" dirty="0" smtClean="0"/>
              <a:t>Exempelvis: Fel 406 – No patient relation är översatt till Fel 406 - Du saknar relation till denna process.</a:t>
            </a:r>
            <a:endParaRPr lang="sv-SE" sz="1400" dirty="0"/>
          </a:p>
        </p:txBody>
      </p:sp>
      <p:sp>
        <p:nvSpPr>
          <p:cNvPr id="3" name="textruta 2"/>
          <p:cNvSpPr txBox="1"/>
          <p:nvPr/>
        </p:nvSpPr>
        <p:spPr>
          <a:xfrm>
            <a:off x="8393188" y="4928056"/>
            <a:ext cx="7232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800" dirty="0" smtClean="0"/>
              <a:t>LCCP-2804</a:t>
            </a:r>
            <a:endParaRPr lang="sv-SE" sz="800" dirty="0"/>
          </a:p>
        </p:txBody>
      </p:sp>
    </p:spTree>
    <p:extLst>
      <p:ext uri="{BB962C8B-B14F-4D97-AF65-F5344CB8AC3E}">
        <p14:creationId xmlns:p14="http://schemas.microsoft.com/office/powerpoint/2010/main" val="3273319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1094" y="165370"/>
            <a:ext cx="7435560" cy="768485"/>
          </a:xfrm>
        </p:spPr>
        <p:txBody>
          <a:bodyPr/>
          <a:lstStyle/>
          <a:p>
            <a:r>
              <a:rPr lang="sv-SE" dirty="0" smtClean="0"/>
              <a:t>Statistik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225" y="4507187"/>
            <a:ext cx="903739" cy="447179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821094" y="1066437"/>
            <a:ext cx="714010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sv-SE" sz="1400" u="sng" dirty="0" smtClean="0"/>
              <a:t>Utveckling: </a:t>
            </a:r>
          </a:p>
          <a:p>
            <a:pPr fontAlgn="t"/>
            <a:r>
              <a:rPr lang="sv-SE" sz="1400" dirty="0" smtClean="0"/>
              <a:t>Kolumn med ärende id är tillagt i rapporterna SPU och SVP betalningsansvar samt SPU och SVP utskrivningsklara.</a:t>
            </a:r>
            <a:endParaRPr lang="sv-SE" sz="1400" dirty="0"/>
          </a:p>
        </p:txBody>
      </p:sp>
      <p:sp>
        <p:nvSpPr>
          <p:cNvPr id="3" name="textruta 2"/>
          <p:cNvSpPr txBox="1"/>
          <p:nvPr/>
        </p:nvSpPr>
        <p:spPr>
          <a:xfrm>
            <a:off x="8383460" y="4928056"/>
            <a:ext cx="7232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800" dirty="0" smtClean="0"/>
              <a:t>LCCP-2825</a:t>
            </a:r>
            <a:endParaRPr lang="sv-SE" sz="800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 rotWithShape="1">
          <a:blip r:embed="rId3"/>
          <a:srcRect r="15106" b="861"/>
          <a:stretch/>
        </p:blipFill>
        <p:spPr>
          <a:xfrm>
            <a:off x="583660" y="1937683"/>
            <a:ext cx="7762672" cy="2147934"/>
          </a:xfrm>
          <a:prstGeom prst="rect">
            <a:avLst/>
          </a:prstGeom>
        </p:spPr>
      </p:pic>
      <p:cxnSp>
        <p:nvCxnSpPr>
          <p:cNvPr id="7" name="Rak pil 6"/>
          <p:cNvCxnSpPr/>
          <p:nvPr/>
        </p:nvCxnSpPr>
        <p:spPr bwMode="auto">
          <a:xfrm flipH="1">
            <a:off x="933855" y="1517515"/>
            <a:ext cx="486383" cy="1721796"/>
          </a:xfrm>
          <a:prstGeom prst="straightConnector1">
            <a:avLst/>
          </a:prstGeom>
          <a:solidFill>
            <a:schemeClr val="bg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931401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1093" y="250642"/>
            <a:ext cx="7435560" cy="768485"/>
          </a:xfrm>
        </p:spPr>
        <p:txBody>
          <a:bodyPr/>
          <a:lstStyle/>
          <a:p>
            <a:r>
              <a:rPr lang="sv-SE" dirty="0" smtClean="0"/>
              <a:t>Kallelse samordnad vårdplan </a:t>
            </a:r>
            <a:br>
              <a:rPr lang="sv-SE" dirty="0" smtClean="0"/>
            </a:br>
            <a:r>
              <a:rPr lang="sv-SE" sz="1600" dirty="0" smtClean="0"/>
              <a:t>(tvångsvård psykiatrin)</a:t>
            </a:r>
            <a:endParaRPr lang="sv-SE" sz="1600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225" y="4507187"/>
            <a:ext cx="903739" cy="447179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968822" y="1019127"/>
            <a:ext cx="714010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sv-SE" sz="1400" u="sng" dirty="0" smtClean="0"/>
              <a:t>Utveckling:</a:t>
            </a:r>
          </a:p>
          <a:p>
            <a:pPr fontAlgn="t"/>
            <a:endParaRPr lang="sv-SE" sz="1400" dirty="0"/>
          </a:p>
          <a:p>
            <a:pPr fontAlgn="t"/>
            <a:r>
              <a:rPr lang="sv-SE" sz="1400" dirty="0" smtClean="0"/>
              <a:t>Kallelse för upprättande och uppföljning har nu likadana fält (mötesform och mötestid är tillagt i kallelsen) samt att det går nu att lägga till länk till videomöte i kallelsen.</a:t>
            </a:r>
          </a:p>
        </p:txBody>
      </p:sp>
      <p:sp>
        <p:nvSpPr>
          <p:cNvPr id="3" name="textruta 2"/>
          <p:cNvSpPr txBox="1"/>
          <p:nvPr/>
        </p:nvSpPr>
        <p:spPr>
          <a:xfrm>
            <a:off x="8383460" y="4928056"/>
            <a:ext cx="7232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800" dirty="0" smtClean="0"/>
              <a:t>LCCP-2306</a:t>
            </a:r>
            <a:endParaRPr lang="sv-SE" sz="800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 rotWithShape="1">
          <a:blip r:embed="rId3"/>
          <a:srcRect r="713"/>
          <a:stretch/>
        </p:blipFill>
        <p:spPr>
          <a:xfrm>
            <a:off x="1420693" y="1973234"/>
            <a:ext cx="5670771" cy="2769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039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5098" y="250642"/>
            <a:ext cx="8336604" cy="768485"/>
          </a:xfrm>
        </p:spPr>
        <p:txBody>
          <a:bodyPr/>
          <a:lstStyle/>
          <a:p>
            <a:r>
              <a:rPr lang="sv-SE" sz="2400" dirty="0" smtClean="0"/>
              <a:t>Kallelse till uppföljningsmöte samordnad vårdplan </a:t>
            </a:r>
            <a:br>
              <a:rPr lang="sv-SE" sz="2400" dirty="0" smtClean="0"/>
            </a:br>
            <a:r>
              <a:rPr lang="sv-SE" sz="1600" dirty="0" smtClean="0"/>
              <a:t>(tvångsvård psykiatrin)</a:t>
            </a:r>
            <a:endParaRPr lang="sv-SE" sz="1600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225" y="4507187"/>
            <a:ext cx="903739" cy="447179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968822" y="1019127"/>
            <a:ext cx="714010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sv-SE" sz="1400" u="sng" dirty="0" smtClean="0"/>
              <a:t>Utveckling:</a:t>
            </a:r>
          </a:p>
          <a:p>
            <a:pPr fontAlgn="t"/>
            <a:r>
              <a:rPr lang="sv-SE" sz="1400" dirty="0" smtClean="0"/>
              <a:t>Nu kan öppenvårdsenheten att kalla till uppföljningsmöte av ÖPT/ÖRV samordnad vårdplan </a:t>
            </a:r>
            <a:r>
              <a:rPr lang="sv-SE" sz="1400" dirty="0" smtClean="0"/>
              <a:t>när patienten är inneliggande i </a:t>
            </a:r>
            <a:r>
              <a:rPr lang="sv-SE" sz="1400" dirty="0" smtClean="0"/>
              <a:t>sluten hälso- och sjukvård </a:t>
            </a:r>
            <a:r>
              <a:rPr lang="sv-SE" sz="1400" smtClean="0"/>
              <a:t>enligt HSL samt </a:t>
            </a:r>
            <a:r>
              <a:rPr lang="sv-SE" sz="1400" dirty="0" smtClean="0"/>
              <a:t>dokumentera och justera uppföljning av samordnad vårdplan.</a:t>
            </a:r>
            <a:endParaRPr lang="sv-SE" sz="1400" dirty="0"/>
          </a:p>
        </p:txBody>
      </p:sp>
      <p:sp>
        <p:nvSpPr>
          <p:cNvPr id="3" name="textruta 2"/>
          <p:cNvSpPr txBox="1"/>
          <p:nvPr/>
        </p:nvSpPr>
        <p:spPr>
          <a:xfrm>
            <a:off x="8383460" y="4928056"/>
            <a:ext cx="7232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800" dirty="0" smtClean="0"/>
              <a:t>LCCP-2151</a:t>
            </a:r>
            <a:endParaRPr lang="sv-SE" sz="800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 rotWithShape="1">
          <a:blip r:embed="rId3"/>
          <a:srcRect l="638" r="534"/>
          <a:stretch/>
        </p:blipFill>
        <p:spPr>
          <a:xfrm>
            <a:off x="1565473" y="1973234"/>
            <a:ext cx="5525991" cy="2713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293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84826" y="111205"/>
            <a:ext cx="8336604" cy="768485"/>
          </a:xfrm>
        </p:spPr>
        <p:txBody>
          <a:bodyPr/>
          <a:lstStyle/>
          <a:p>
            <a:r>
              <a:rPr lang="sv-SE" sz="2400" dirty="0" smtClean="0"/>
              <a:t>Kallelse till samordnad vårdplan</a:t>
            </a:r>
            <a:br>
              <a:rPr lang="sv-SE" sz="2400" dirty="0" smtClean="0"/>
            </a:br>
            <a:r>
              <a:rPr lang="sv-SE" sz="1600" dirty="0" smtClean="0"/>
              <a:t>(tvångsvård psykiatrin)</a:t>
            </a:r>
            <a:endParaRPr lang="sv-SE" sz="1600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225" y="4507187"/>
            <a:ext cx="903739" cy="447179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968822" y="872681"/>
            <a:ext cx="714010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sv-SE" sz="1400" u="sng" dirty="0" smtClean="0"/>
              <a:t>Utveckling:</a:t>
            </a:r>
          </a:p>
          <a:p>
            <a:pPr fontAlgn="t"/>
            <a:r>
              <a:rPr lang="sv-SE" sz="1400" dirty="0" smtClean="0"/>
              <a:t>Återtagna kallelser och tillhörande vårdplan syns inte i vänstermenyn längre.</a:t>
            </a:r>
          </a:p>
          <a:p>
            <a:pPr fontAlgn="t"/>
            <a:r>
              <a:rPr lang="sv-SE" sz="1400" dirty="0" smtClean="0"/>
              <a:t>Däremot kan man se dem genom att klicka på historikikonen       som finns både i kallelse och uppföljning i vänstermenyn.</a:t>
            </a:r>
            <a:endParaRPr lang="sv-SE" sz="1400" dirty="0"/>
          </a:p>
        </p:txBody>
      </p:sp>
      <p:sp>
        <p:nvSpPr>
          <p:cNvPr id="3" name="textruta 2"/>
          <p:cNvSpPr txBox="1"/>
          <p:nvPr/>
        </p:nvSpPr>
        <p:spPr>
          <a:xfrm>
            <a:off x="8383460" y="4928056"/>
            <a:ext cx="7232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800" dirty="0" smtClean="0"/>
              <a:t>LCCP-2112</a:t>
            </a:r>
            <a:endParaRPr lang="sv-SE" sz="800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 rotWithShape="1">
          <a:blip r:embed="rId3"/>
          <a:srcRect r="638"/>
          <a:stretch/>
        </p:blipFill>
        <p:spPr>
          <a:xfrm>
            <a:off x="3294018" y="1848854"/>
            <a:ext cx="5750406" cy="2800329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 rotWithShape="1">
          <a:blip r:embed="rId4"/>
          <a:srcRect l="638" r="534"/>
          <a:stretch/>
        </p:blipFill>
        <p:spPr>
          <a:xfrm>
            <a:off x="261966" y="1805594"/>
            <a:ext cx="4383531" cy="2152728"/>
          </a:xfrm>
          <a:prstGeom prst="rect">
            <a:avLst/>
          </a:prstGeom>
        </p:spPr>
      </p:pic>
      <p:sp>
        <p:nvSpPr>
          <p:cNvPr id="7" name="Rektangel med rundade hörn 6"/>
          <p:cNvSpPr/>
          <p:nvPr/>
        </p:nvSpPr>
        <p:spPr bwMode="auto">
          <a:xfrm>
            <a:off x="4458348" y="2227634"/>
            <a:ext cx="161047" cy="184826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0" name="Bildobjekt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15377" y="1364941"/>
            <a:ext cx="285750" cy="27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709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1094" y="175098"/>
            <a:ext cx="7435560" cy="768485"/>
          </a:xfrm>
        </p:spPr>
        <p:txBody>
          <a:bodyPr/>
          <a:lstStyle/>
          <a:p>
            <a:r>
              <a:rPr lang="sv-SE" dirty="0" smtClean="0"/>
              <a:t>Utskrift samordnad vårdplan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225" y="4507187"/>
            <a:ext cx="903739" cy="447179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968823" y="1319356"/>
            <a:ext cx="714010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sv-SE" sz="1400" u="sng" dirty="0" smtClean="0"/>
              <a:t>Fel</a:t>
            </a:r>
            <a:r>
              <a:rPr lang="sv-SE" sz="1400" u="sng" dirty="0"/>
              <a:t>: </a:t>
            </a:r>
          </a:p>
          <a:p>
            <a:pPr fontAlgn="t"/>
            <a:r>
              <a:rPr lang="sv-SE" sz="1400" dirty="0" smtClean="0"/>
              <a:t>Planeringsunderlag har haft olika namn i olika vyer och översikter i systemet</a:t>
            </a:r>
          </a:p>
          <a:p>
            <a:pPr fontAlgn="t"/>
            <a:endParaRPr lang="sv-SE" sz="1400" dirty="0"/>
          </a:p>
          <a:p>
            <a:pPr fontAlgn="t"/>
            <a:endParaRPr lang="sv-SE" sz="1400" dirty="0"/>
          </a:p>
          <a:p>
            <a:pPr fontAlgn="t"/>
            <a:r>
              <a:rPr lang="sv-SE" sz="1400" u="sng" dirty="0" smtClean="0"/>
              <a:t>Rättning </a:t>
            </a:r>
            <a:r>
              <a:rPr lang="sv-SE" sz="1400" u="sng" dirty="0"/>
              <a:t>i leveransen:</a:t>
            </a:r>
            <a:r>
              <a:rPr lang="sv-SE" sz="1400" dirty="0"/>
              <a:t/>
            </a:r>
            <a:br>
              <a:rPr lang="sv-SE" sz="1400" dirty="0"/>
            </a:br>
            <a:r>
              <a:rPr lang="sv-SE" sz="1400" dirty="0" smtClean="0"/>
              <a:t>Är nu rättat och det benämns planeringsunderlag i alla vyer och översikter</a:t>
            </a:r>
            <a:endParaRPr lang="sv-SE" sz="1400" dirty="0"/>
          </a:p>
        </p:txBody>
      </p:sp>
      <p:sp>
        <p:nvSpPr>
          <p:cNvPr id="3" name="textruta 2"/>
          <p:cNvSpPr txBox="1"/>
          <p:nvPr/>
        </p:nvSpPr>
        <p:spPr>
          <a:xfrm>
            <a:off x="8383460" y="4928056"/>
            <a:ext cx="7232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800" dirty="0" smtClean="0"/>
              <a:t>LCCP-2234</a:t>
            </a:r>
            <a:endParaRPr lang="sv-SE" sz="800" dirty="0"/>
          </a:p>
        </p:txBody>
      </p:sp>
    </p:spTree>
    <p:extLst>
      <p:ext uri="{BB962C8B-B14F-4D97-AF65-F5344CB8AC3E}">
        <p14:creationId xmlns:p14="http://schemas.microsoft.com/office/powerpoint/2010/main" val="2817080735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Norrbotten_vit">
  <a:themeElements>
    <a:clrScheme name="Region Norrbotten blandad">
      <a:dk1>
        <a:srgbClr val="000000"/>
      </a:dk1>
      <a:lt1>
        <a:srgbClr val="FFFFFF"/>
      </a:lt1>
      <a:dk2>
        <a:srgbClr val="403D45"/>
      </a:dk2>
      <a:lt2>
        <a:srgbClr val="D0D1CD"/>
      </a:lt2>
      <a:accent1>
        <a:srgbClr val="0070C0"/>
      </a:accent1>
      <a:accent2>
        <a:srgbClr val="F8951F"/>
      </a:accent2>
      <a:accent3>
        <a:srgbClr val="83C55B"/>
      </a:accent3>
      <a:accent4>
        <a:srgbClr val="7F7F7F"/>
      </a:accent4>
      <a:accent5>
        <a:srgbClr val="403D45"/>
      </a:accent5>
      <a:accent6>
        <a:srgbClr val="C0C0BD"/>
      </a:accent6>
      <a:hlink>
        <a:srgbClr val="0070C0"/>
      </a:hlink>
      <a:folHlink>
        <a:srgbClr val="7F7F7F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/>
        </a:defPPr>
      </a:lstStyle>
    </a:txDef>
  </a:objectDefaults>
  <a:extraClrSchemeLst>
    <a:extraClrScheme>
      <a:clrScheme name="vit med jpglogga 180_ny 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t med jpglogga 180_ny 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8">
        <a:dk1>
          <a:srgbClr val="003399"/>
        </a:dk1>
        <a:lt1>
          <a:srgbClr val="0D68B0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002A82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9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0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1">
        <a:dk1>
          <a:srgbClr val="FFFFFF"/>
        </a:dk1>
        <a:lt1>
          <a:srgbClr val="FFFFFF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0D68B0"/>
        </a:accent2>
        <a:accent3>
          <a:srgbClr val="FFFFFF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2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FFFFFF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p:Policy xmlns:p="office.server.policy" id="" local="true">
  <p:Name>Informerande</p:Name>
  <p:Description/>
  <p:Statement/>
  <p:PolicyItems>
    <p:PolicyItem featureId="Microsoft.Office.RecordsManagement.PolicyFeatures.Expiration" staticId="0x010100D7963E0E5B7A40E5AEA07389401D709F007B1238BBD93543428C20870054E92DBF|1214505165" UniqueId="15436f43-43ec-43f4-afa0-3fdfa097cfae">
      <p:Name>Bevarande</p:Name>
      <p:Description>Automatisk schemaläggning av innehåll som ska bearbetas, och utföra en bevarandeåtgärd på innehåll som har nått sitt förfallodatum.</p:Description>
      <p:CustomData>
        <Schedules nextStageId="3" default="true">
          <Schedule type="Default">
            <stages>
              <data stageId="1" recur="true" offset="36" unit="months">
                <formula id="Microsoft.Office.RecordsManagement.PolicyFeatures.Expiration.Formula.BuiltIn">
                  <number>0</number>
                  <property>NLLThinningTime</property>
                  <propertyid>2793489f-7251-475b-a975-480031914936</propertyid>
                  <period>months</period>
                </formula>
                <action type="workflow" id="d9837362-db90-41fe-8d27-3f4e28fd673a"/>
              </data>
              <data stageId="2">
                <formula id="Microsoft.Office.RecordsManagement.PolicyFeatures.Expiration.Formula.BuiltIn">
                  <number>1</number>
                  <property>NLLThinningTime</property>
                  <propertyid>2793489f-7251-475b-a975-480031914936</propertyid>
                  <period>months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LLPublishDate xmlns="http://schemas.microsoft.com/sharepoint/v3">2021-08-22T22:00:00+00:00</NLLPublishDate>
    <NLLPublishingstatus xmlns="http://schemas.microsoft.com/sharepoint/v3">Publicerad</NLLPublishingstatus>
    <NLLDocumentIDValue xmlns="http://schemas.microsoft.com/sharepoint/v3">ARBGRP378-3-272</NLLDocumentIDValue>
    <NLLPublished xmlns="http://schemas.microsoft.com/sharepoint/v3" xsi:nil="true"/>
    <NLLThinningTime xmlns="http://schemas.microsoft.com/sharepoint/v3">2024-08-22T22:00:00+00:00</NLLThinningTime>
    <NLLPublishDateQuickpart xmlns="http://schemas.microsoft.com/sharepoint/v3">2021-08-23</NLLPublishDateQuickpart>
    <NLLInformationCollectionTaxHTField0 xmlns="http://schemas.microsoft.com/sharepoint/v3">
      <Terms xmlns="http://schemas.microsoft.com/office/infopath/2007/PartnerControls"/>
    </NLLInformationCollectionTaxHTField0>
    <NLLLockWorkflows xmlns="http://schemas.microsoft.com/sharepoint/v3">false</NLLLockWorkflows>
    <NLLEstablishedByQuickpart xmlns="http://schemas.microsoft.com/sharepoint/v3">Anna Engman</NLLEstablishedByQuickpart>
    <prdProcessTaxHTField0 xmlns="http://schemas.microsoft.com/sharepoint/v3">
      <Terms xmlns="http://schemas.microsoft.com/office/infopath/2007/PartnerControls"/>
    </prdProcessTaxHTField0>
    <AnsvarigQuickpart xmlns="http://schemas.microsoft.com/sharepoint/v3">Anna Engman</AnsvarigQuickpart>
    <NLLEstablishedBy xmlns="http://schemas.microsoft.com/sharepoint/v3">
      <UserInfo>
        <DisplayName>Anna Engman</DisplayName>
        <AccountId>619</AccountId>
        <AccountType/>
      </UserInfo>
    </NLLEstablishedBy>
    <NLLStakeholder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Region Norrbotten</TermName>
          <TermId xmlns="http://schemas.microsoft.com/office/infopath/2007/PartnerControls">2ac66d7d-7456-4491-b0c4-3e1d538f92db</TermId>
        </TermInfo>
      </Terms>
    </NLLStakeholderTaxHTField0>
    <NLLDocument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Information</TermName>
          <TermId xmlns="http://schemas.microsoft.com/office/infopath/2007/PartnerControls">57688ad1-3070-4f9b-930d-380ac1e3f4f2</TermId>
        </TermInfo>
      </Terms>
    </NLLDocumentTypeTaxHTField0>
    <NLLVersion xmlns="http://schemas.microsoft.com/sharepoint/v3">2.0</NLLVersion>
    <NLLInformationclass xmlns="http://schemas.microsoft.com/sharepoint/v3">Publik</NLLInformationclass>
    <NLLModifiedBy xmlns="http://schemas.microsoft.com/sharepoint/v3">Anna Engman</NLLModifiedBy>
    <NLLProducerPlac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Förvaltning samordnad planering</TermName>
          <TermId xmlns="http://schemas.microsoft.com/office/infopath/2007/PartnerControls">20cb705b-3721-421a-8635-052f87b20b9c</TermId>
        </TermInfo>
      </Terms>
    </NLLProducerPlaceTaxHTField0>
    <VersionComment xmlns="http://schemas.microsoft.com/sharepoint/v3" xsi:nil="true"/>
    <NLLDiarienummer xmlns="http://schemas.microsoft.com/sharepoint/v3" xsi:nil="true"/>
    <TaxKeywordTaxHTField xmlns="c7918ce9-5289-4a18-805d-4141408e948c">
      <Terms xmlns="http://schemas.microsoft.com/office/infopath/2007/PartnerControls">
        <TermInfo xmlns="http://schemas.microsoft.com/office/infopath/2007/PartnerControls">
          <TermName xmlns="http://schemas.microsoft.com/office/infopath/2007/PartnerControls">Lifecare</TermName>
          <TermId xmlns="http://schemas.microsoft.com/office/infopath/2007/PartnerControls">ab53a440-7005-4c8b-814c-6dc49e7eb520</TermId>
        </TermInfo>
        <TermInfo xmlns="http://schemas.microsoft.com/office/infopath/2007/PartnerControls">
          <TermName xmlns="http://schemas.microsoft.com/office/infopath/2007/PartnerControls">4.12</TermName>
          <TermId xmlns="http://schemas.microsoft.com/office/infopath/2007/PartnerControls">5e4a98b1-8ce9-4bb8-bd20-69bfa8596cd4</TermId>
        </TermInfo>
        <TermInfo xmlns="http://schemas.microsoft.com/office/infopath/2007/PartnerControls">
          <TermName xmlns="http://schemas.microsoft.com/office/infopath/2007/PartnerControls">Lifecare SP</TermName>
          <TermId xmlns="http://schemas.microsoft.com/office/infopath/2007/PartnerControls">e0ae2f7b-f2f1-4ef9-9a68-d987fb512165</TermId>
        </TermInfo>
        <TermInfo xmlns="http://schemas.microsoft.com/office/infopath/2007/PartnerControls">
          <TermName xmlns="http://schemas.microsoft.com/office/infopath/2007/PartnerControls">Driftsättning</TermName>
          <TermId xmlns="http://schemas.microsoft.com/office/infopath/2007/PartnerControls">f5ae0a83-30af-4e81-9fcf-f8c54c8c2a61</TermId>
        </TermInfo>
      </Terms>
    </TaxKeywordTaxHTField>
    <_dlc_DocId xmlns="c7918ce9-5289-4a18-805d-4141408e948c">ARBGRP378-3-272</_dlc_DocId>
    <_dlc_DocIdUrl xmlns="c7918ce9-5289-4a18-805d-4141408e948c">
      <Url>http://spportal.extvis.local/process/administrativ/_layouts/15/DocIdRedir.aspx?ID=ARBGRP378-3-272</Url>
      <Description>ARBGRP378-3-272</Description>
    </_dlc_DocIdUrl>
    <_dlc_DocIdPersistId xmlns="c7918ce9-5289-4a18-805d-4141408e948c">true</_dlc_DocIdPersistId>
    <_dlc_ExpireDateSaved xmlns="http://schemas.microsoft.com/sharepoint/v3" xsi:nil="true"/>
    <_dlc_ExpireDate xmlns="http://schemas.microsoft.com/sharepoint/v3">2024-09-22T22:00:00+00:00</_dlc_ExpireDate>
    <VIS_DocumentId xmlns="e1dec489-f745-4ed5-9c00-958a11aea6df">
      <Url>https://samarbeta.nll.se/producentplats/forvaltningsamordnadplanering/_layouts/15/DocIdRedir.aspx?ID=ARBGRP378-3-272</Url>
      <Description>ARBGRP378-3-272</Description>
    </VIS_DocumentId>
    <VISResponsible xmlns="e1dec489-f745-4ed5-9c00-958a11aea6df">
      <UserInfo>
        <DisplayName>Anna Engman</DisplayName>
        <AccountId>619</AccountId>
        <AccountType/>
      </UserInfo>
    </VISResponsible>
    <DocumentStatus xmlns="e1dec489-f745-4ed5-9c00-958a11aea6df">
      <Url>https://samarbeta.nll.se/producentplats/forvaltningsamordnadplanering/_layouts/15/wrkstat.aspx?List=8870ae1b-a9fb-43d5-adab-5849711f0c31&amp;WorkflowInstanceName=0c86906c-c5cf-4c1d-82c5-5ee63c137542</Url>
      <Description>Publicerad</Description>
    </DocumentStatus>
    <_dlc_Exempt xmlns="http://schemas.microsoft.com/sharepoint/v3">false</_dlc_Exempt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nformerande dokument" ma:contentTypeID="0x010100D7963E0E5B7A40E5AEA07389401D709F007B1238BBD93543428C20870054E92DBF0100907CEEA6569A954C976B7824CE75F91F" ma:contentTypeVersion="1901" ma:contentTypeDescription="Informerande dokument" ma:contentTypeScope="" ma:versionID="6977b2db17a7474097d928f436398094">
  <xsd:schema xmlns:xsd="http://www.w3.org/2001/XMLSchema" xmlns:xs="http://www.w3.org/2001/XMLSchema" xmlns:p="http://schemas.microsoft.com/office/2006/metadata/properties" xmlns:ns1="http://schemas.microsoft.com/sharepoint/v3" xmlns:ns2="c7918ce9-5289-4a18-805d-4141408e948c" xmlns:ns3="e1dec489-f745-4ed5-9c00-958a11aea6df" targetNamespace="http://schemas.microsoft.com/office/2006/metadata/properties" ma:root="true" ma:fieldsID="f66b4f382bc1a51b61abd99a5d8651f6" ns1:_="" ns2:_="" ns3:_="">
    <xsd:import namespace="http://schemas.microsoft.com/sharepoint/v3"/>
    <xsd:import namespace="c7918ce9-5289-4a18-805d-4141408e948c"/>
    <xsd:import namespace="e1dec489-f745-4ed5-9c00-958a11aea6d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VIS_DocumentId" minOccurs="0"/>
                <xsd:element ref="ns1:NLLStakeholderTaxHTField0" minOccurs="0"/>
                <xsd:element ref="ns2:TaxKeywordTaxHTField" minOccurs="0"/>
                <xsd:element ref="ns3:DocumentStatus" minOccurs="0"/>
                <xsd:element ref="ns1:NLLInformationclass"/>
                <xsd:element ref="ns1:NLLThinningTime" minOccurs="0"/>
                <xsd:element ref="ns3:VISResponsible"/>
                <xsd:element ref="ns1:AnsvarigQuickpart" minOccurs="0"/>
                <xsd:element ref="ns1:NLLDocumentTypeTaxHTField0" minOccurs="0"/>
                <xsd:element ref="ns1:_dlc_Exempt" minOccurs="0"/>
                <xsd:element ref="ns1:_dlc_ExpireDateSaved" minOccurs="0"/>
                <xsd:element ref="ns1:_dlc_ExpireDate" minOccurs="0"/>
                <xsd:element ref="ns1:prdProcessTaxHTField0" minOccurs="0"/>
                <xsd:element ref="ns1:NLLVersion" minOccurs="0"/>
                <xsd:element ref="ns1:NLLModifiedBy" minOccurs="0"/>
                <xsd:element ref="ns1:NLLDocumentIDValue" minOccurs="0"/>
                <xsd:element ref="ns1:NLLPublishingstatus" minOccurs="0"/>
                <xsd:element ref="ns1:NLLDiarienummer" minOccurs="0"/>
                <xsd:element ref="ns1:NLLPublishDate" minOccurs="0"/>
                <xsd:element ref="ns1:NLLInformationCollectionTaxHTField0" minOccurs="0"/>
                <xsd:element ref="ns1:NLLProducerPlaceTaxHTField0" minOccurs="0"/>
                <xsd:element ref="ns1:NLLEstablishedBy"/>
                <xsd:element ref="ns1:NLLEstablishedByQuickpart" minOccurs="0"/>
                <xsd:element ref="ns1:VersionComment" minOccurs="0"/>
                <xsd:element ref="ns1:NLLPublishDateQuickpart" minOccurs="0"/>
                <xsd:element ref="ns1:NLLLockWorkflows" minOccurs="0"/>
                <xsd:element ref="ns1:NLLPublish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LLStakeholderTaxHTField0" ma:index="13" nillable="true" ma:taxonomy="true" ma:internalName="NLLStakeholderTaxHTField0" ma:taxonomyFieldName="NLLStakeholder" ma:displayName="Gäller för verksamhet" ma:fieldId="{fc9b4796-81cc-4809-b89e-b480826c68b7}" ma:taxonomyMulti="true" ma:sspId="39d54842-4abd-4019-b0bf-19e71d696155" ma:termSetId="012a677c-9277-4d4c-83ea-a9768cc2772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Informationclass" ma:index="17" ma:displayName="Informationsklass" ma:internalName="NLLInformationclass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NLLThinningTime" ma:index="19" nillable="true" ma:displayName="Gallringsfrist" ma:format="DateOnly" ma:hidden="true" ma:internalName="NLLThinningTime">
      <xsd:simpleType>
        <xsd:restriction base="dms:DateTime"/>
      </xsd:simpleType>
    </xsd:element>
    <xsd:element name="AnsvarigQuickpart" ma:index="21" nillable="true" ma:displayName="AnsvarigQuickpart" ma:hidden="true" ma:internalName="AnsvarigQuickpart">
      <xsd:simpleType>
        <xsd:restriction base="dms:Text"/>
      </xsd:simpleType>
    </xsd:element>
    <xsd:element name="NLLDocumentTypeTaxHTField0" ma:index="23" ma:taxonomy="true" ma:internalName="NLLDocumentTypeTaxHTField0" ma:taxonomyFieldName="NLLDocumentType" ma:displayName="Dokumenttyp" ma:fieldId="{38578a5b-744a-40d6-84e1-ab48bc8b5a57}" ma:sspId="39d54842-4abd-4019-b0bf-19e71d696155" ma:termSetId="52dfd850-14dd-4e84-a867-57b1223f01a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Exempt" ma:index="24" nillable="true" ma:displayName="Undanta från princip" ma:hidden="true" ma:internalName="_dlc_Exempt" ma:readOnly="true">
      <xsd:simpleType>
        <xsd:restriction base="dms:Unknown"/>
      </xsd:simpleType>
    </xsd:element>
    <xsd:element name="_dlc_ExpireDateSaved" ma:index="25" nillable="true" ma:displayName="Originalförfallodag" ma:hidden="true" ma:internalName="_dlc_ExpireDateSaved" ma:readOnly="true">
      <xsd:simpleType>
        <xsd:restriction base="dms:DateTime"/>
      </xsd:simpleType>
    </xsd:element>
    <xsd:element name="_dlc_ExpireDate" ma:index="26" nillable="true" ma:displayName="Förfallodatum" ma:description="" ma:hidden="true" ma:indexed="true" ma:internalName="_dlc_ExpireDate" ma:readOnly="true">
      <xsd:simpleType>
        <xsd:restriction base="dms:DateTime"/>
      </xsd:simpleType>
    </xsd:element>
    <xsd:element name="prdProcessTaxHTField0" ma:index="27" nillable="true" ma:taxonomy="true" ma:internalName="prdProcessTaxHTField0" ma:taxonomyFieldName="prdProcess" ma:displayName="Process" ma:fieldId="{7458416b-87c5-4f2a-97ed-9ee5dd1e516d}" ma:taxonomyMulti="true" ma:sspId="39d54842-4abd-4019-b0bf-19e71d696155" ma:termSetId="747d8a4a-b066-47e6-b826-8f1c93ac40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Version" ma:index="28" nillable="true" ma:displayName="Version" ma:internalName="NLLVersion" ma:readOnly="false">
      <xsd:simpleType>
        <xsd:restriction base="dms:Text"/>
      </xsd:simpleType>
    </xsd:element>
    <xsd:element name="NLLModifiedBy" ma:index="29" nillable="true" ma:displayName="Upprättad av" ma:hidden="true" ma:internalName="NLLModifiedBy">
      <xsd:simpleType>
        <xsd:restriction base="dms:Text"/>
      </xsd:simpleType>
    </xsd:element>
    <xsd:element name="NLLDocumentIDValue" ma:index="30" nillable="true" ma:displayName="Dokument-Id Värde" ma:hidden="true" ma:internalName="NLLDocumentIDValue">
      <xsd:simpleType>
        <xsd:restriction base="dms:Text"/>
      </xsd:simpleType>
    </xsd:element>
    <xsd:element name="NLLPublishingstatus" ma:index="31" nillable="true" ma:displayName="Publiceringsstatus" ma:internalName="NLLPublishingstatus" ma:readOnly="false">
      <xsd:simpleType>
        <xsd:restriction base="dms:Choice">
          <xsd:enumeration value="Ej Publicerad"/>
          <xsd:enumeration value="Publicerad"/>
          <xsd:enumeration value="Avpublicerad"/>
          <xsd:enumeration value="Revidering krävs"/>
          <xsd:enumeration value="Revidering pågår"/>
        </xsd:restriction>
      </xsd:simpleType>
    </xsd:element>
    <xsd:element name="NLLDiarienummer" ma:index="32" nillable="true" ma:displayName="Diarienummer" ma:description="" ma:internalName="NLLDiarienummer" ma:readOnly="false">
      <xsd:simpleType>
        <xsd:restriction base="dms:Text"/>
      </xsd:simpleType>
    </xsd:element>
    <xsd:element name="NLLPublishDate" ma:index="34" nillable="true" ma:displayName="Publiceringsdatum" ma:format="DateOnly" ma:hidden="true" ma:internalName="NLLPublishDate">
      <xsd:simpleType>
        <xsd:restriction base="dms:DateTime"/>
      </xsd:simpleType>
    </xsd:element>
    <xsd:element name="NLLInformationCollectionTaxHTField0" ma:index="35" nillable="true" ma:taxonomy="true" ma:internalName="NLLInformationCollectionTaxHTField0" ma:taxonomyFieldName="NLLInformationCollection" ma:displayName="Informationssamling" ma:fieldId="{5965f86f-d738-4017-88d8-24d6ef34a791}" ma:taxonomyMulti="true" ma:sspId="39d54842-4abd-4019-b0bf-19e71d696155" ma:termSetId="60e00f7a-77a4-4c71-b63e-bae2eb97b3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roducerPlaceTaxHTField0" ma:index="37" nillable="true" ma:taxonomy="true" ma:internalName="NLLProducerPlaceTaxHTField0" ma:taxonomyFieldName="NLLProducerPlace" ma:displayName="Producentplats" ma:fieldId="{e174ebea-294d-44bc-9c09-0f97f1197811}" ma:sspId="39d54842-4abd-4019-b0bf-19e71d696155" ma:termSetId="45f1cc5b-3028-4a82-8c90-ecfb5e2e860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EstablishedBy" ma:index="38" ma:displayName="Upprättad av" ma:list="UserInfo" ma:SharePointGroup="0" ma:internalName="NLLEstablished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EstablishedByQuickpart" ma:index="39" nillable="true" ma:displayName="Upprättad av Quickpart" ma:hidden="true" ma:internalName="NLLEstablishedByQuickpart">
      <xsd:simpleType>
        <xsd:restriction base="dms:Text"/>
      </xsd:simpleType>
    </xsd:element>
    <xsd:element name="VersionComment" ma:index="40" nillable="true" ma:displayName="Versionskommentar" ma:hidden="true" ma:internalName="VersionComment" ma:readOnly="false">
      <xsd:simpleType>
        <xsd:restriction base="dms:Text"/>
      </xsd:simpleType>
    </xsd:element>
    <xsd:element name="NLLPublishDateQuickpart" ma:index="41" nillable="true" ma:displayName="Publiceringsdatum Quickpart" ma:hidden="true" ma:internalName="NLLPublishDateQuickpart">
      <xsd:simpleType>
        <xsd:restriction base="dms:Text"/>
      </xsd:simpleType>
    </xsd:element>
    <xsd:element name="NLLLockWorkflows" ma:index="42" nillable="true" ma:displayName="ArbetsflödeKörs" ma:default="0" ma:hidden="true" ma:internalName="NLLLockWorkflows">
      <xsd:simpleType>
        <xsd:restriction base="dms:Boolean"/>
      </xsd:simpleType>
    </xsd:element>
    <xsd:element name="NLLPublished" ma:index="43" nillable="true" ma:displayName="Publicerad" ma:hidden="true" ma:internalName="NLLPublishe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918ce9-5289-4a18-805d-4141408e948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Spara ID" ma:description="Behåll ID vid tillägg." ma:hidden="true" ma:internalName="_dlc_DocIdPersistId" ma:readOnly="true">
      <xsd:simpleType>
        <xsd:restriction base="dms:Boolean"/>
      </xsd:simpleType>
    </xsd:element>
    <xsd:element name="TaxKeywordTaxHTField" ma:index="15" nillable="true" ma:taxonomy="true" ma:internalName="TaxKeywordTaxHTField" ma:taxonomyFieldName="TaxKeyword" ma:displayName="NLL-Nyckelord" ma:fieldId="{23f27201-bee3-471e-b2e7-b64fd8b7ca38}" ma:taxonomyMulti="true" ma:sspId="39d54842-4abd-4019-b0bf-19e71d69615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dec489-f745-4ed5-9c00-958a11aea6df" elementFormDefault="qualified">
    <xsd:import namespace="http://schemas.microsoft.com/office/2006/documentManagement/types"/>
    <xsd:import namespace="http://schemas.microsoft.com/office/infopath/2007/PartnerControls"/>
    <xsd:element name="VIS_DocumentId" ma:index="12" nillable="true" ma:displayName="Producentplats ID" ma:hidden="true" ma:internalName="VIS_Doc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cumentStatus" ma:index="16" nillable="true" ma:displayName="Dokumentstatus" ma:hidden="true" ma:internalName="Dokumentstatus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VISResponsible" ma:index="20" ma:displayName="Ansvarig" ma:list="UserInfo" ma:internalName="VISResponsible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B4AD7B4-A5E7-4F4C-96E8-ED7F829448F1}"/>
</file>

<file path=customXml/itemProps2.xml><?xml version="1.0" encoding="utf-8"?>
<ds:datastoreItem xmlns:ds="http://schemas.openxmlformats.org/officeDocument/2006/customXml" ds:itemID="{7C7B9F04-AC4F-4C80-AE80-4DEAAB56B581}">
  <ds:schemaRefs>
    <ds:schemaRef ds:uri="http://purl.org/dc/dcmitype/"/>
    <ds:schemaRef ds:uri="http://schemas.microsoft.com/office/2006/documentManagement/types"/>
    <ds:schemaRef ds:uri="http://schemas.microsoft.com/sharepoint/v3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5f15c1f1-c3ac-4fc2-bc4e-11a3c72f0fbf"/>
    <ds:schemaRef ds:uri="http://schemas.microsoft.com/office/infopath/2007/PartnerControls"/>
    <ds:schemaRef ds:uri="http://purl.org/dc/terms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1E26A17-C7F4-4696-AC4E-19F2E4624F34}"/>
</file>

<file path=customXml/itemProps4.xml><?xml version="1.0" encoding="utf-8"?>
<ds:datastoreItem xmlns:ds="http://schemas.openxmlformats.org/officeDocument/2006/customXml" ds:itemID="{EC7211FD-9E7F-48D4-9D58-F26416F2108F}"/>
</file>

<file path=customXml/itemProps5.xml><?xml version="1.0" encoding="utf-8"?>
<ds:datastoreItem xmlns:ds="http://schemas.openxmlformats.org/officeDocument/2006/customXml" ds:itemID="{0C7A1938-50F8-4B1A-B178-F645A8337023}"/>
</file>

<file path=docProps/app.xml><?xml version="1.0" encoding="utf-8"?>
<Properties xmlns="http://schemas.openxmlformats.org/officeDocument/2006/extended-properties" xmlns:vt="http://schemas.openxmlformats.org/officeDocument/2006/docPropsVTypes">
  <Template>Region Norrbotten_vit</Template>
  <TotalTime>1354</TotalTime>
  <Words>240</Words>
  <Application>Microsoft Office PowerPoint</Application>
  <PresentationFormat>Bildspel på skärmen (16:9)</PresentationFormat>
  <Paragraphs>36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Region Norrbotten_vit</vt:lpstr>
      <vt:lpstr>Lifecare SP 4.12</vt:lpstr>
      <vt:lpstr>Enhetsnamn</vt:lpstr>
      <vt:lpstr>Termer</vt:lpstr>
      <vt:lpstr>Statistik</vt:lpstr>
      <vt:lpstr>Kallelse samordnad vårdplan  (tvångsvård psykiatrin)</vt:lpstr>
      <vt:lpstr>Kallelse till uppföljningsmöte samordnad vårdplan  (tvångsvård psykiatrin)</vt:lpstr>
      <vt:lpstr>Kallelse till samordnad vårdplan (tvångsvård psykiatrin)</vt:lpstr>
      <vt:lpstr>Utskrift samordnad vårdplan</vt:lpstr>
    </vt:vector>
  </TitlesOfParts>
  <Company>Region Norrbotten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Lifecare 4.12</dc:title>
  <dc:creator>Anna Engman</dc:creator>
  <cp:keywords>Driftsättning; 4.12; Lifecare; Lifecare SP</cp:keywords>
  <cp:lastModifiedBy>Anna Engman</cp:lastModifiedBy>
  <cp:revision>101</cp:revision>
  <cp:lastPrinted>2015-10-01T11:12:07Z</cp:lastPrinted>
  <dcterms:created xsi:type="dcterms:W3CDTF">2019-08-29T10:44:56Z</dcterms:created>
  <dcterms:modified xsi:type="dcterms:W3CDTF">2021-08-23T12:51:54Z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0x010100D7963E0E5B7A40E5AEA07389401D709F007B1238BBD93543428C20870054E92DBF0100907CEEA6569A954C976B7824CE75F91F</vt:lpwstr>
  </property>
  <property fmtid="{D5CDD505-2E9C-101B-9397-08002B2CF9AE}" pid="3" name="TaxKeyword">
    <vt:lpwstr>4507;#|ab53a440-7005-4c8b-814c-6dc49e7eb520;#8650;#|e0ae2f7b-f2f1-4ef9-9a68-d987fb512165;#10715;#|5e4a98b1-8ce9-4bb8-bd20-69bfa8596cd4;#3459;#|f5ae0a83-30af-4e81-9fcf-f8c54c8c2a61</vt:lpwstr>
  </property>
  <property fmtid="{D5CDD505-2E9C-101B-9397-08002B2CF9AE}" pid="4" name="CareActionCodeSurgical">
    <vt:lpwstr/>
  </property>
  <property fmtid="{D5CDD505-2E9C-101B-9397-08002B2CF9AE}" pid="5" name="NLLProducerPlace">
    <vt:lpwstr>3757</vt:lpwstr>
  </property>
  <property fmtid="{D5CDD505-2E9C-101B-9397-08002B2CF9AE}" pid="6" name="NLLApprovedByQuickPart">
    <vt:lpwstr/>
  </property>
  <property fmtid="{D5CDD505-2E9C-101B-9397-08002B2CF9AE}" pid="7" name="NLLInformationCollection">
    <vt:lpwstr/>
  </property>
  <property fmtid="{D5CDD505-2E9C-101B-9397-08002B2CF9AE}" pid="8" name="NLLProjectDescription">
    <vt:lpwstr/>
  </property>
  <property fmtid="{D5CDD505-2E9C-101B-9397-08002B2CF9AE}" pid="9" name="PsychiatricCodeTaxHTField0">
    <vt:lpwstr/>
  </property>
  <property fmtid="{D5CDD505-2E9C-101B-9397-08002B2CF9AE}" pid="10" name="NLLStakeholder">
    <vt:lpwstr>1687;#|2ac66d7d-7456-4491-b0c4-3e1d538f92db</vt:lpwstr>
  </property>
  <property fmtid="{D5CDD505-2E9C-101B-9397-08002B2CF9AE}" pid="11" name="TLVCodeDiagnosisTaxHTField0">
    <vt:lpwstr/>
  </property>
  <property fmtid="{D5CDD505-2E9C-101B-9397-08002B2CF9AE}" pid="12" name="NPUCode">
    <vt:lpwstr/>
  </property>
  <property fmtid="{D5CDD505-2E9C-101B-9397-08002B2CF9AE}" pid="13" name="Publicera dokument(1)">
    <vt:lpwstr>, </vt:lpwstr>
  </property>
  <property fmtid="{D5CDD505-2E9C-101B-9397-08002B2CF9AE}" pid="14" name="NLLClosureDate">
    <vt:lpwstr/>
  </property>
  <property fmtid="{D5CDD505-2E9C-101B-9397-08002B2CF9AE}" pid="15" name="NLLProducerplaceID">
    <vt:lpwstr/>
  </property>
  <property fmtid="{D5CDD505-2E9C-101B-9397-08002B2CF9AE}" pid="16" name="NLLPublishedTemplate">
    <vt:lpwstr/>
  </property>
  <property fmtid="{D5CDD505-2E9C-101B-9397-08002B2CF9AE}" pid="17" name="NLLWFComment">
    <vt:lpwstr/>
  </property>
  <property fmtid="{D5CDD505-2E9C-101B-9397-08002B2CF9AE}" pid="18" name="NLLPTCName">
    <vt:lpwstr/>
  </property>
  <property fmtid="{D5CDD505-2E9C-101B-9397-08002B2CF9AE}" pid="19" name="SpecialtyTaxHTField0">
    <vt:lpwstr/>
  </property>
  <property fmtid="{D5CDD505-2E9C-101B-9397-08002B2CF9AE}" pid="20" name="CareActionCodeNonSurgical">
    <vt:lpwstr/>
  </property>
  <property fmtid="{D5CDD505-2E9C-101B-9397-08002B2CF9AE}" pid="21" name="AnalysisNameTaxHTField0">
    <vt:lpwstr/>
  </property>
  <property fmtid="{D5CDD505-2E9C-101B-9397-08002B2CF9AE}" pid="22" name="Specialty">
    <vt:lpwstr/>
  </property>
  <property fmtid="{D5CDD505-2E9C-101B-9397-08002B2CF9AE}" pid="23" name="NLLMtptCode">
    <vt:lpwstr/>
  </property>
  <property fmtid="{D5CDD505-2E9C-101B-9397-08002B2CF9AE}" pid="24" name="NLLProjectUrl">
    <vt:lpwstr/>
  </property>
  <property fmtid="{D5CDD505-2E9C-101B-9397-08002B2CF9AE}" pid="25" name="ICD10Code">
    <vt:lpwstr/>
  </property>
  <property fmtid="{D5CDD505-2E9C-101B-9397-08002B2CF9AE}" pid="26" name="NLLProjectStatus">
    <vt:lpwstr/>
  </property>
  <property fmtid="{D5CDD505-2E9C-101B-9397-08002B2CF9AE}" pid="27" name="NLLSteeringGroup">
    <vt:lpwstr/>
  </property>
  <property fmtid="{D5CDD505-2E9C-101B-9397-08002B2CF9AE}" pid="28" name="NLLMeetingTypeTaxHTField0">
    <vt:lpwstr/>
  </property>
  <property fmtid="{D5CDD505-2E9C-101B-9397-08002B2CF9AE}" pid="29" name="NLLTemplateStatus">
    <vt:lpwstr/>
  </property>
  <property fmtid="{D5CDD505-2E9C-101B-9397-08002B2CF9AE}" pid="30" name="CareActionCodeSurgicalTaxHTField0">
    <vt:lpwstr/>
  </property>
  <property fmtid="{D5CDD505-2E9C-101B-9397-08002B2CF9AE}" pid="31" name="PharmaceuticalCodeTaxHTField0">
    <vt:lpwstr/>
  </property>
  <property fmtid="{D5CDD505-2E9C-101B-9397-08002B2CF9AE}" pid="32" name="Granska dokument(1)">
    <vt:lpwstr>, </vt:lpwstr>
  </property>
  <property fmtid="{D5CDD505-2E9C-101B-9397-08002B2CF9AE}" pid="33" name="NLLProjectLeader">
    <vt:lpwstr/>
  </property>
  <property fmtid="{D5CDD505-2E9C-101B-9397-08002B2CF9AE}" pid="34" name="NLLDecisionLevelManagedTaxHTField0">
    <vt:lpwstr/>
  </property>
  <property fmtid="{D5CDD505-2E9C-101B-9397-08002B2CF9AE}" pid="36" name="NLLDefaultTemplate">
    <vt:lpwstr/>
  </property>
  <property fmtid="{D5CDD505-2E9C-101B-9397-08002B2CF9AE}" pid="37" name="NLLProjectVisitor">
    <vt:lpwstr/>
  </property>
  <property fmtid="{D5CDD505-2E9C-101B-9397-08002B2CF9AE}" pid="38" name="NLLApprovedBy">
    <vt:lpwstr/>
  </property>
  <property fmtid="{D5CDD505-2E9C-101B-9397-08002B2CF9AE}" pid="39" name="NLLDecisionLevelManaged">
    <vt:lpwstr/>
  </property>
  <property fmtid="{D5CDD505-2E9C-101B-9397-08002B2CF9AE}" pid="40" name="CompulsoryAction">
    <vt:lpwstr/>
  </property>
  <property fmtid="{D5CDD505-2E9C-101B-9397-08002B2CF9AE}" pid="41" name="ICD10CodeTaxHTField0">
    <vt:lpwstr/>
  </property>
  <property fmtid="{D5CDD505-2E9C-101B-9397-08002B2CF9AE}" pid="42" name="Godkänn dokument">
    <vt:lpwstr>, </vt:lpwstr>
  </property>
  <property fmtid="{D5CDD505-2E9C-101B-9397-08002B2CF9AE}" pid="43" name="NLLProjectOwner">
    <vt:lpwstr/>
  </property>
  <property fmtid="{D5CDD505-2E9C-101B-9397-08002B2CF9AE}" pid="44" name="NPUCodeTaxHTField0">
    <vt:lpwstr/>
  </property>
  <property fmtid="{D5CDD505-2E9C-101B-9397-08002B2CF9AE}" pid="45" name="NLLTemplateFolderDescription">
    <vt:lpwstr/>
  </property>
  <property fmtid="{D5CDD505-2E9C-101B-9397-08002B2CF9AE}" pid="46" name="TLVCodeAction">
    <vt:lpwstr/>
  </property>
  <property fmtid="{D5CDD505-2E9C-101B-9397-08002B2CF9AE}" pid="47" name="RadiologicalCode">
    <vt:lpwstr/>
  </property>
  <property fmtid="{D5CDD505-2E9C-101B-9397-08002B2CF9AE}" pid="48" name="References">
    <vt:lpwstr/>
  </property>
  <property fmtid="{D5CDD505-2E9C-101B-9397-08002B2CF9AE}" pid="49" name="prdProcess">
    <vt:lpwstr/>
  </property>
  <property fmtid="{D5CDD505-2E9C-101B-9397-08002B2CF9AE}" pid="50" name="NLLProjectOrderStatus">
    <vt:lpwstr/>
  </property>
  <property fmtid="{D5CDD505-2E9C-101B-9397-08002B2CF9AE}" pid="51" name="NLLReferenceGroup">
    <vt:lpwstr/>
  </property>
  <property fmtid="{D5CDD505-2E9C-101B-9397-08002B2CF9AE}" pid="52" name="TLVCodeDiagnosis">
    <vt:lpwstr/>
  </property>
  <property fmtid="{D5CDD505-2E9C-101B-9397-08002B2CF9AE}" pid="53" name="PharmaceuticalCode">
    <vt:lpwstr/>
  </property>
  <property fmtid="{D5CDD505-2E9C-101B-9397-08002B2CF9AE}" pid="54" name="NLLInitiationDate">
    <vt:lpwstr/>
  </property>
  <property fmtid="{D5CDD505-2E9C-101B-9397-08002B2CF9AE}" pid="56" name="ReferencesTaxHTField0">
    <vt:lpwstr/>
  </property>
  <property fmtid="{D5CDD505-2E9C-101B-9397-08002B2CF9AE}" pid="57" name="NLLWindingUpDate">
    <vt:lpwstr/>
  </property>
  <property fmtid="{D5CDD505-2E9C-101B-9397-08002B2CF9AE}" pid="58" name="TLVCodeActionTaxHTField0">
    <vt:lpwstr/>
  </property>
  <property fmtid="{D5CDD505-2E9C-101B-9397-08002B2CF9AE}" pid="59" name="NLLProjectNr">
    <vt:lpwstr/>
  </property>
  <property fmtid="{D5CDD505-2E9C-101B-9397-08002B2CF9AE}" pid="60" name="Granska dokument">
    <vt:lpwstr>, </vt:lpwstr>
  </property>
  <property fmtid="{D5CDD505-2E9C-101B-9397-08002B2CF9AE}" pid="61" name="NLLProjectTypeTaxHTField0">
    <vt:lpwstr/>
  </property>
  <property fmtid="{D5CDD505-2E9C-101B-9397-08002B2CF9AE}" pid="62" name="NLLPTCProcessTeam">
    <vt:lpwstr/>
  </property>
  <property fmtid="{D5CDD505-2E9C-101B-9397-08002B2CF9AE}" pid="63" name="RadiologicalCodeTaxHTField0">
    <vt:lpwstr/>
  </property>
  <property fmtid="{D5CDD505-2E9C-101B-9397-08002B2CF9AE}" pid="64" name="NLLImplementationDate">
    <vt:lpwstr/>
  </property>
  <property fmtid="{D5CDD505-2E9C-101B-9397-08002B2CF9AE}" pid="65" name="PsychiatricCode">
    <vt:lpwstr/>
  </property>
  <property fmtid="{D5CDD505-2E9C-101B-9397-08002B2CF9AE}" pid="66" name="Publicera dokument">
    <vt:lpwstr>, </vt:lpwstr>
  </property>
  <property fmtid="{D5CDD505-2E9C-101B-9397-08002B2CF9AE}" pid="67" name="NLLProjectType">
    <vt:lpwstr/>
  </property>
  <property fmtid="{D5CDD505-2E9C-101B-9397-08002B2CF9AE}" pid="68" name="AnalysisName">
    <vt:lpwstr/>
  </property>
  <property fmtid="{D5CDD505-2E9C-101B-9397-08002B2CF9AE}" pid="69" name="NLLMtptCodeTaxHTField0">
    <vt:lpwstr/>
  </property>
  <property fmtid="{D5CDD505-2E9C-101B-9397-08002B2CF9AE}" pid="70" name="NLLLatestProjectTrackingDate">
    <vt:lpwstr/>
  </property>
  <property fmtid="{D5CDD505-2E9C-101B-9397-08002B2CF9AE}" pid="71" name="NLLDocumentType">
    <vt:lpwstr>1465</vt:lpwstr>
  </property>
  <property fmtid="{D5CDD505-2E9C-101B-9397-08002B2CF9AE}" pid="72" name="NLLProjectTypeText">
    <vt:lpwstr/>
  </property>
  <property fmtid="{D5CDD505-2E9C-101B-9397-08002B2CF9AE}" pid="73" name="NLLEstablishingDate">
    <vt:lpwstr/>
  </property>
  <property fmtid="{D5CDD505-2E9C-101B-9397-08002B2CF9AE}" pid="74" name="NLLProjectMember">
    <vt:lpwstr/>
  </property>
  <property fmtid="{D5CDD505-2E9C-101B-9397-08002B2CF9AE}" pid="75" name="NLLProcessTeamLookup">
    <vt:lpwstr/>
  </property>
  <property fmtid="{D5CDD505-2E9C-101B-9397-08002B2CF9AE}" pid="76" name="CareActionCodeNonSurgicalTaxHTField0">
    <vt:lpwstr/>
  </property>
  <property fmtid="{D5CDD505-2E9C-101B-9397-08002B2CF9AE}" pid="77" name="CompulsoryActionTaxHTField0">
    <vt:lpwstr/>
  </property>
  <property fmtid="{D5CDD505-2E9C-101B-9397-08002B2CF9AE}" pid="78" name="NLLMeetingType">
    <vt:lpwstr/>
  </property>
  <property fmtid="{D5CDD505-2E9C-101B-9397-08002B2CF9AE}" pid="79" name="NLLProjectName">
    <vt:lpwstr/>
  </property>
  <property fmtid="{D5CDD505-2E9C-101B-9397-08002B2CF9AE}" pid="80" name="_dlc_policyId">
    <vt:lpwstr>0x010100D7963E0E5B7A40E5AEA07389401D709F007B1238BBD93543428C20870054E92DBF|1214505165</vt:lpwstr>
  </property>
  <property fmtid="{D5CDD505-2E9C-101B-9397-08002B2CF9AE}" pid="81" name="ItemRetentionFormula">
    <vt:lpwstr>&lt;formula id="Microsoft.Office.RecordsManagement.PolicyFeatures.Expiration.Formula.BuiltIn"&gt;&lt;number&gt;1&lt;/number&gt;&lt;property&gt;NLLThinningTime&lt;/property&gt;&lt;propertyid&gt;2793489f-7251-475b-a975-480031914936&lt;/propertyid&gt;&lt;period&gt;months&lt;/period&gt;&lt;/formula&gt;</vt:lpwstr>
  </property>
  <property fmtid="{D5CDD505-2E9C-101B-9397-08002B2CF9AE}" pid="82" name="_dlc_DocIdItemGuid">
    <vt:lpwstr>c7ed74c0-8514-44bb-ace9-9d0437cc6a4b</vt:lpwstr>
  </property>
  <property fmtid="{D5CDD505-2E9C-101B-9397-08002B2CF9AE}" pid="83" name="TaxCatchAll">
    <vt:lpwstr>1465;#;#8650;#;#10715;#;#1687;#;#4507;#;#3757;#;#3459;#</vt:lpwstr>
  </property>
  <property fmtid="{D5CDD505-2E9C-101B-9397-08002B2CF9AE}" pid="84" name="_CopySource">
    <vt:lpwstr/>
  </property>
  <property fmtid="{D5CDD505-2E9C-101B-9397-08002B2CF9AE}" pid="85" name="Order">
    <vt:r8>1884700</vt:r8>
  </property>
  <property fmtid="{D5CDD505-2E9C-101B-9397-08002B2CF9AE}" pid="86" name="xd_ProgID">
    <vt:lpwstr/>
  </property>
  <property fmtid="{D5CDD505-2E9C-101B-9397-08002B2CF9AE}" pid="87" name="_SourceUrl">
    <vt:lpwstr/>
  </property>
  <property fmtid="{D5CDD505-2E9C-101B-9397-08002B2CF9AE}" pid="88" name="_SharedFileIndex">
    <vt:lpwstr/>
  </property>
  <property fmtid="{D5CDD505-2E9C-101B-9397-08002B2CF9AE}" pid="89" name="TemplateUrl">
    <vt:lpwstr/>
  </property>
  <property fmtid="{D5CDD505-2E9C-101B-9397-08002B2CF9AE}" pid="91" name="NLLDecisionLevelGoverning">
    <vt:lpwstr/>
  </property>
  <property fmtid="{D5CDD505-2E9C-101B-9397-08002B2CF9AE}" pid="92" name="NLLFactOwner">
    <vt:lpwstr/>
  </property>
  <property fmtid="{D5CDD505-2E9C-101B-9397-08002B2CF9AE}" pid="93" name="NLLFactOwnerText">
    <vt:lpwstr/>
  </property>
  <property fmtid="{D5CDD505-2E9C-101B-9397-08002B2CF9AE}" pid="94" name="xd_Signature">
    <vt:bool>false</vt:bool>
  </property>
  <property fmtid="{D5CDD505-2E9C-101B-9397-08002B2CF9AE}" pid="95" name="NLLDecisionLevel">
    <vt:lpwstr/>
  </property>
  <property fmtid="{D5CDD505-2E9C-101B-9397-08002B2CF9AE}" pid="96" name="NLLPTCProcessLeader">
    <vt:lpwstr/>
  </property>
  <property fmtid="{D5CDD505-2E9C-101B-9397-08002B2CF9AE}" pid="98" name="NLLPTCVISEditor">
    <vt:lpwstr/>
  </property>
</Properties>
</file>