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60" r:id="rId1"/>
  </p:sldMasterIdLst>
  <p:notesMasterIdLst>
    <p:notesMasterId r:id="rId27"/>
  </p:notesMasterIdLst>
  <p:handoutMasterIdLst>
    <p:handoutMasterId r:id="rId28"/>
  </p:handoutMasterIdLst>
  <p:sldIdLst>
    <p:sldId id="257" r:id="rId2"/>
    <p:sldId id="324" r:id="rId3"/>
    <p:sldId id="459" r:id="rId4"/>
    <p:sldId id="460" r:id="rId5"/>
    <p:sldId id="461" r:id="rId6"/>
    <p:sldId id="462" r:id="rId7"/>
    <p:sldId id="463" r:id="rId8"/>
    <p:sldId id="441" r:id="rId9"/>
    <p:sldId id="456" r:id="rId10"/>
    <p:sldId id="457" r:id="rId11"/>
    <p:sldId id="458" r:id="rId12"/>
    <p:sldId id="443" r:id="rId13"/>
    <p:sldId id="416" r:id="rId14"/>
    <p:sldId id="445" r:id="rId15"/>
    <p:sldId id="444" r:id="rId16"/>
    <p:sldId id="418" r:id="rId17"/>
    <p:sldId id="446" r:id="rId18"/>
    <p:sldId id="447" r:id="rId19"/>
    <p:sldId id="449" r:id="rId20"/>
    <p:sldId id="450" r:id="rId21"/>
    <p:sldId id="451" r:id="rId22"/>
    <p:sldId id="452" r:id="rId23"/>
    <p:sldId id="453" r:id="rId24"/>
    <p:sldId id="454" r:id="rId25"/>
    <p:sldId id="421" r:id="rId26"/>
  </p:sldIdLst>
  <p:sldSz cx="9144000" cy="5143500" type="screen16x9"/>
  <p:notesSz cx="6669088"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pos="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Lundström" initials="UL" lastIdx="6" clrIdx="0">
    <p:extLst>
      <p:ext uri="{19B8F6BF-5375-455C-9EA6-DF929625EA0E}">
        <p15:presenceInfo xmlns:p15="http://schemas.microsoft.com/office/powerpoint/2012/main" userId="S-1-5-21-3767723875-3641016550-3046868103-105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4"/>
    <a:srgbClr val="155697"/>
    <a:srgbClr val="83C55B"/>
    <a:srgbClr val="0070C0"/>
    <a:srgbClr val="000000"/>
    <a:srgbClr val="D0E6CF"/>
    <a:srgbClr val="0096C8"/>
    <a:srgbClr val="00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34" autoAdjust="0"/>
  </p:normalViewPr>
  <p:slideViewPr>
    <p:cSldViewPr snapToGrid="0" showGuides="1">
      <p:cViewPr varScale="1">
        <p:scale>
          <a:sx n="145" d="100"/>
          <a:sy n="145" d="100"/>
        </p:scale>
        <p:origin x="492" y="120"/>
      </p:cViewPr>
      <p:guideLst>
        <p:guide orient="horz" pos="2749"/>
        <p:guide pos="1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openxmlformats.org/officeDocument/2006/relationships/customXml" Target="../customXml/item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90665" cy="498007"/>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776866" y="0"/>
            <a:ext cx="2890665" cy="498007"/>
          </a:xfrm>
          <a:prstGeom prst="rect">
            <a:avLst/>
          </a:prstGeom>
        </p:spPr>
        <p:txBody>
          <a:bodyPr vert="horz" lIns="91440" tIns="45720" rIns="91440" bIns="45720" rtlCol="0"/>
          <a:lstStyle>
            <a:lvl1pPr algn="r">
              <a:defRPr sz="1200"/>
            </a:lvl1pPr>
          </a:lstStyle>
          <a:p>
            <a:fld id="{ECD66268-AD7D-4F9F-AB13-5825CD55E8C3}" type="datetimeFigureOut">
              <a:rPr lang="sv-SE" smtClean="0"/>
              <a:t>2022-09-26</a:t>
            </a:fld>
            <a:endParaRPr lang="sv-SE"/>
          </a:p>
        </p:txBody>
      </p:sp>
      <p:sp>
        <p:nvSpPr>
          <p:cNvPr id="4" name="Platshållare för sidfot 3"/>
          <p:cNvSpPr>
            <a:spLocks noGrp="1"/>
          </p:cNvSpPr>
          <p:nvPr>
            <p:ph type="ftr" sz="quarter" idx="2"/>
          </p:nvPr>
        </p:nvSpPr>
        <p:spPr>
          <a:xfrm>
            <a:off x="0" y="9430218"/>
            <a:ext cx="2890665" cy="49800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776866" y="9430218"/>
            <a:ext cx="2890665" cy="498007"/>
          </a:xfrm>
          <a:prstGeom prst="rect">
            <a:avLst/>
          </a:prstGeom>
        </p:spPr>
        <p:txBody>
          <a:bodyPr vert="horz" lIns="91440" tIns="45720" rIns="91440" bIns="45720" rtlCol="0" anchor="b"/>
          <a:lstStyle>
            <a:lvl1pPr algn="r">
              <a:defRPr sz="1200"/>
            </a:lvl1pPr>
          </a:lstStyle>
          <a:p>
            <a:fld id="{F881B453-FE34-4B2E-8AB4-ECA541DDBC72}" type="slidenum">
              <a:rPr lang="sv-SE" smtClean="0"/>
              <a:t>‹#›</a:t>
            </a:fld>
            <a:endParaRPr lang="sv-SE"/>
          </a:p>
        </p:txBody>
      </p:sp>
    </p:spTree>
    <p:extLst>
      <p:ext uri="{BB962C8B-B14F-4D97-AF65-F5344CB8AC3E}">
        <p14:creationId xmlns:p14="http://schemas.microsoft.com/office/powerpoint/2010/main" val="390011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6412"/>
          </a:xfrm>
          <a:prstGeom prst="rect">
            <a:avLst/>
          </a:prstGeom>
        </p:spPr>
        <p:txBody>
          <a:bodyPr vert="horz" lIns="91120" tIns="45560" rIns="91120" bIns="45560" rtlCol="0"/>
          <a:lstStyle>
            <a:lvl1pPr algn="l">
              <a:defRPr sz="1200"/>
            </a:lvl1pPr>
          </a:lstStyle>
          <a:p>
            <a:endParaRPr lang="sv-SE"/>
          </a:p>
        </p:txBody>
      </p:sp>
      <p:sp>
        <p:nvSpPr>
          <p:cNvPr id="3" name="Platshållare för datum 2"/>
          <p:cNvSpPr>
            <a:spLocks noGrp="1"/>
          </p:cNvSpPr>
          <p:nvPr>
            <p:ph type="dt" idx="1"/>
          </p:nvPr>
        </p:nvSpPr>
        <p:spPr>
          <a:xfrm>
            <a:off x="3777607" y="0"/>
            <a:ext cx="2889938" cy="496412"/>
          </a:xfrm>
          <a:prstGeom prst="rect">
            <a:avLst/>
          </a:prstGeom>
        </p:spPr>
        <p:txBody>
          <a:bodyPr vert="horz" lIns="91120" tIns="45560" rIns="91120" bIns="45560" rtlCol="0"/>
          <a:lstStyle>
            <a:lvl1pPr algn="r">
              <a:defRPr sz="1200"/>
            </a:lvl1pPr>
          </a:lstStyle>
          <a:p>
            <a:fld id="{CFE5F691-4DA6-4E7E-88E0-0B0E5F6DDD4C}" type="datetimeFigureOut">
              <a:rPr lang="sv-SE" smtClean="0"/>
              <a:t>2022-09-26</a:t>
            </a:fld>
            <a:endParaRPr lang="sv-SE"/>
          </a:p>
        </p:txBody>
      </p:sp>
      <p:sp>
        <p:nvSpPr>
          <p:cNvPr id="4" name="Platshållare för bildobjekt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120" tIns="45560" rIns="91120" bIns="45560" rtlCol="0" anchor="ctr"/>
          <a:lstStyle/>
          <a:p>
            <a:endParaRPr lang="sv-SE"/>
          </a:p>
        </p:txBody>
      </p:sp>
      <p:sp>
        <p:nvSpPr>
          <p:cNvPr id="5" name="Platshållare för anteckningar 4"/>
          <p:cNvSpPr>
            <a:spLocks noGrp="1"/>
          </p:cNvSpPr>
          <p:nvPr>
            <p:ph type="body" sz="quarter" idx="3"/>
          </p:nvPr>
        </p:nvSpPr>
        <p:spPr>
          <a:xfrm>
            <a:off x="666909" y="4715907"/>
            <a:ext cx="5335270" cy="4467702"/>
          </a:xfrm>
          <a:prstGeom prst="rect">
            <a:avLst/>
          </a:prstGeom>
        </p:spPr>
        <p:txBody>
          <a:bodyPr vert="horz" lIns="91120" tIns="45560" rIns="91120" bIns="4556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889938" cy="496412"/>
          </a:xfrm>
          <a:prstGeom prst="rect">
            <a:avLst/>
          </a:prstGeom>
        </p:spPr>
        <p:txBody>
          <a:bodyPr vert="horz" lIns="91120" tIns="45560" rIns="91120" bIns="4556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30091"/>
            <a:ext cx="2889938" cy="496412"/>
          </a:xfrm>
          <a:prstGeom prst="rect">
            <a:avLst/>
          </a:prstGeom>
        </p:spPr>
        <p:txBody>
          <a:bodyPr vert="horz" lIns="91120" tIns="45560" rIns="91120" bIns="45560" rtlCol="0" anchor="b"/>
          <a:lstStyle>
            <a:lvl1pPr algn="r">
              <a:defRPr sz="1200"/>
            </a:lvl1pPr>
          </a:lstStyle>
          <a:p>
            <a:fld id="{FB0CB7F7-2DE7-442F-B621-87F2D8E04FE8}" type="slidenum">
              <a:rPr lang="sv-SE" smtClean="0"/>
              <a:t>‹#›</a:t>
            </a:fld>
            <a:endParaRPr lang="sv-SE"/>
          </a:p>
        </p:txBody>
      </p:sp>
    </p:spTree>
    <p:extLst>
      <p:ext uri="{BB962C8B-B14F-4D97-AF65-F5344CB8AC3E}">
        <p14:creationId xmlns:p14="http://schemas.microsoft.com/office/powerpoint/2010/main" val="79574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B0CB7F7-2DE7-442F-B621-87F2D8E04FE8}" type="slidenum">
              <a:rPr lang="sv-SE" smtClean="0"/>
              <a:t>5</a:t>
            </a:fld>
            <a:endParaRPr lang="sv-SE"/>
          </a:p>
        </p:txBody>
      </p:sp>
    </p:spTree>
    <p:extLst>
      <p:ext uri="{BB962C8B-B14F-4D97-AF65-F5344CB8AC3E}">
        <p14:creationId xmlns:p14="http://schemas.microsoft.com/office/powerpoint/2010/main" val="215842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solidFill>
                  <a:prstClr val="black"/>
                </a:solidFill>
              </a:rPr>
              <a:pPr/>
              <a:t>19</a:t>
            </a:fld>
            <a:endParaRPr lang="sv-SE">
              <a:solidFill>
                <a:prstClr val="black"/>
              </a:solidFill>
            </a:endParaRPr>
          </a:p>
        </p:txBody>
      </p:sp>
    </p:spTree>
    <p:extLst>
      <p:ext uri="{BB962C8B-B14F-4D97-AF65-F5344CB8AC3E}">
        <p14:creationId xmlns:p14="http://schemas.microsoft.com/office/powerpoint/2010/main" val="80361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för mall">
    <p:spTree>
      <p:nvGrpSpPr>
        <p:cNvPr id="1" name=""/>
        <p:cNvGrpSpPr/>
        <p:nvPr/>
      </p:nvGrpSpPr>
      <p:grpSpPr>
        <a:xfrm>
          <a:off x="0" y="0"/>
          <a:ext cx="0" cy="0"/>
          <a:chOff x="0" y="0"/>
          <a:chExt cx="0" cy="0"/>
        </a:xfrm>
      </p:grpSpPr>
      <p:sp>
        <p:nvSpPr>
          <p:cNvPr id="4" name="Platshållare för text 12"/>
          <p:cNvSpPr txBox="1">
            <a:spLocks/>
          </p:cNvSpPr>
          <p:nvPr userDrawn="1"/>
        </p:nvSpPr>
        <p:spPr>
          <a:xfrm>
            <a:off x="1046759" y="1884385"/>
            <a:ext cx="3551646" cy="1027480"/>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buNone/>
            </a:pPr>
            <a:r>
              <a:rPr lang="sv-SE" sz="1400" b="1" kern="0" dirty="0" smtClean="0">
                <a:solidFill>
                  <a:srgbClr val="155697"/>
                </a:solidFill>
              </a:rPr>
              <a:t>Skapa ny sida</a:t>
            </a:r>
          </a:p>
          <a:p>
            <a:pPr marL="285750" indent="-285750">
              <a:spcBef>
                <a:spcPts val="160"/>
              </a:spcBef>
            </a:pPr>
            <a:r>
              <a:rPr lang="sv-SE" sz="1200" b="0" u="none" kern="0" dirty="0" smtClean="0"/>
              <a:t>I menyn </a:t>
            </a:r>
            <a:r>
              <a:rPr lang="sv-SE" sz="1200" b="1" u="none" kern="0" dirty="0" smtClean="0"/>
              <a:t>Start</a:t>
            </a:r>
            <a:r>
              <a:rPr lang="sv-SE" sz="1200" b="1" u="none" kern="0" baseline="0" dirty="0" smtClean="0"/>
              <a:t> </a:t>
            </a:r>
            <a:r>
              <a:rPr lang="sv-SE" sz="1200" b="0" u="none" kern="0" baseline="0" dirty="0" smtClean="0"/>
              <a:t>hittar du</a:t>
            </a:r>
            <a:r>
              <a:rPr lang="sv-SE" sz="1200" b="1" u="none" kern="0" baseline="0" dirty="0" smtClean="0"/>
              <a:t> </a:t>
            </a:r>
            <a:r>
              <a:rPr lang="sv-SE" sz="1200" b="0" i="1" u="none" kern="0" baseline="0" dirty="0" smtClean="0"/>
              <a:t>Ny bild</a:t>
            </a:r>
            <a:r>
              <a:rPr lang="sv-SE" sz="1200" b="0" u="none" kern="0" baseline="0" dirty="0" smtClean="0"/>
              <a:t>.</a:t>
            </a:r>
            <a:r>
              <a:rPr lang="sv-SE" sz="1200" b="0" u="none" kern="0" dirty="0" smtClean="0"/>
              <a:t> </a:t>
            </a:r>
          </a:p>
          <a:p>
            <a:pPr marL="285750" indent="-285750">
              <a:spcBef>
                <a:spcPts val="160"/>
              </a:spcBef>
            </a:pPr>
            <a:r>
              <a:rPr lang="sv-SE" sz="1200" i="0" u="none" kern="0" dirty="0" smtClean="0"/>
              <a:t>Klicka på pilen</a:t>
            </a:r>
            <a:r>
              <a:rPr lang="sv-SE" sz="1200" i="0" u="none" kern="0" baseline="0" dirty="0" smtClean="0"/>
              <a:t> och välj den </a:t>
            </a:r>
            <a:r>
              <a:rPr lang="sv-SE" sz="1200" i="0" u="none" kern="0" baseline="0" dirty="0" err="1" smtClean="0"/>
              <a:t>sidmall</a:t>
            </a:r>
            <a:r>
              <a:rPr lang="sv-SE" sz="1200" i="0" u="none" kern="0" baseline="0" dirty="0" smtClean="0"/>
              <a:t> du behöver.</a:t>
            </a:r>
            <a:endParaRPr lang="sv-SE" sz="1400" i="0" u="none" kern="0" baseline="0" dirty="0" smtClean="0"/>
          </a:p>
          <a:p>
            <a:endParaRPr lang="sv-SE" sz="1400" i="0" u="none" kern="0" baseline="0" dirty="0" smtClean="0"/>
          </a:p>
          <a:p>
            <a:endParaRPr lang="sv-SE" sz="1400" i="0" u="none" kern="0" baseline="0" dirty="0" smtClean="0"/>
          </a:p>
          <a:p>
            <a:endParaRPr lang="sv-SE" sz="1400" i="0" u="none" kern="0" baseline="0" dirty="0" smtClean="0"/>
          </a:p>
          <a:p>
            <a:pPr marL="228600" marR="0" indent="-228600" algn="l" defTabSz="762000" rtl="0" eaLnBrk="1" fontAlgn="base" latinLnBrk="0" hangingPunct="1">
              <a:lnSpc>
                <a:spcPct val="100000"/>
              </a:lnSpc>
              <a:spcBef>
                <a:spcPts val="160"/>
              </a:spcBef>
              <a:spcAft>
                <a:spcPct val="0"/>
              </a:spcAft>
              <a:buClr>
                <a:schemeClr val="tx2"/>
              </a:buClr>
              <a:buSzTx/>
              <a:buFont typeface="+mj-lt"/>
              <a:buAutoNum type="arabicPeriod"/>
              <a:tabLst/>
              <a:defRPr/>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a:p>
          <a:p>
            <a:endParaRPr lang="sv-SE" sz="1400" kern="0" dirty="0" smtClean="0"/>
          </a:p>
        </p:txBody>
      </p:sp>
      <p:sp>
        <p:nvSpPr>
          <p:cNvPr id="5" name="Rubrik 8"/>
          <p:cNvSpPr txBox="1">
            <a:spLocks/>
          </p:cNvSpPr>
          <p:nvPr userDrawn="1"/>
        </p:nvSpPr>
        <p:spPr>
          <a:xfrm>
            <a:off x="1034250" y="581288"/>
            <a:ext cx="5619750" cy="465534"/>
          </a:xfrm>
          <a:prstGeom prst="rect">
            <a:avLst/>
          </a:prstGeom>
        </p:spPr>
        <p:txBody>
          <a:bodyPr/>
          <a:lstStyle>
            <a:lvl1pPr algn="l" defTabSz="762000" rtl="0" eaLnBrk="1" fontAlgn="base" hangingPunct="1">
              <a:spcBef>
                <a:spcPct val="0"/>
              </a:spcBef>
              <a:spcAft>
                <a:spcPct val="0"/>
              </a:spcAft>
              <a:defRPr sz="2800" b="1">
                <a:solidFill>
                  <a:srgbClr val="0070C0"/>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r>
              <a:rPr lang="sv-SE" kern="0" dirty="0" smtClean="0"/>
              <a:t>Våra nya mallar</a:t>
            </a:r>
            <a:endParaRPr lang="sv-SE" kern="0" dirty="0"/>
          </a:p>
        </p:txBody>
      </p:sp>
      <p:grpSp>
        <p:nvGrpSpPr>
          <p:cNvPr id="17" name="Grupp 16"/>
          <p:cNvGrpSpPr/>
          <p:nvPr userDrawn="1"/>
        </p:nvGrpSpPr>
        <p:grpSpPr>
          <a:xfrm>
            <a:off x="1153326" y="2947015"/>
            <a:ext cx="1761936" cy="992330"/>
            <a:chOff x="1545535" y="1656085"/>
            <a:chExt cx="1990725" cy="108585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5535" y="1656085"/>
              <a:ext cx="1990725" cy="1085850"/>
            </a:xfrm>
            <a:prstGeom prst="rect">
              <a:avLst/>
            </a:prstGeom>
            <a:ln>
              <a:solidFill>
                <a:schemeClr val="tx1"/>
              </a:solidFill>
            </a:ln>
          </p:spPr>
        </p:pic>
        <p:sp>
          <p:nvSpPr>
            <p:cNvPr id="2" name="Ellips 1"/>
            <p:cNvSpPr/>
            <p:nvPr userDrawn="1"/>
          </p:nvSpPr>
          <p:spPr bwMode="auto">
            <a:xfrm>
              <a:off x="2647464" y="2404704"/>
              <a:ext cx="152380" cy="152380"/>
            </a:xfrm>
            <a:prstGeom prst="ellipse">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grpSp>
      <p:grpSp>
        <p:nvGrpSpPr>
          <p:cNvPr id="49" name="Grupp 48"/>
          <p:cNvGrpSpPr/>
          <p:nvPr userDrawn="1"/>
        </p:nvGrpSpPr>
        <p:grpSpPr>
          <a:xfrm>
            <a:off x="4584348" y="2911864"/>
            <a:ext cx="1761936" cy="999291"/>
            <a:chOff x="1563890" y="3912629"/>
            <a:chExt cx="1990725" cy="1085850"/>
          </a:xfrm>
        </p:grpSpPr>
        <p:pic>
          <p:nvPicPr>
            <p:cNvPr id="30" name="Bildobjekt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3890" y="3912629"/>
              <a:ext cx="1990725" cy="1085850"/>
            </a:xfrm>
            <a:prstGeom prst="rect">
              <a:avLst/>
            </a:prstGeom>
            <a:ln>
              <a:solidFill>
                <a:schemeClr val="tx1"/>
              </a:solidFill>
            </a:ln>
          </p:spPr>
        </p:pic>
        <p:sp>
          <p:nvSpPr>
            <p:cNvPr id="44" name="Rektangel 43"/>
            <p:cNvSpPr/>
            <p:nvPr userDrawn="1"/>
          </p:nvSpPr>
          <p:spPr bwMode="auto">
            <a:xfrm>
              <a:off x="2802016" y="4183582"/>
              <a:ext cx="736413" cy="21532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noFill/>
                <a:effectLst/>
                <a:latin typeface="Arial" charset="0"/>
              </a:endParaRPr>
            </a:p>
          </p:txBody>
        </p:sp>
      </p:grpSp>
      <p:sp>
        <p:nvSpPr>
          <p:cNvPr id="15" name="Rektangel 14"/>
          <p:cNvSpPr/>
          <p:nvPr userDrawn="1"/>
        </p:nvSpPr>
        <p:spPr>
          <a:xfrm>
            <a:off x="4501299" y="1884384"/>
            <a:ext cx="4572000" cy="913070"/>
          </a:xfrm>
          <a:prstGeom prst="rect">
            <a:avLst/>
          </a:prstGeom>
        </p:spPr>
        <p:txBody>
          <a:bodyPr>
            <a:spAutoFit/>
          </a:bodyPr>
          <a:lstStyle/>
          <a:p>
            <a:pPr marL="0" indent="0">
              <a:buNone/>
            </a:pPr>
            <a:r>
              <a:rPr lang="sv-SE" sz="1400" b="1" kern="0" dirty="0" smtClean="0">
                <a:solidFill>
                  <a:srgbClr val="155697"/>
                </a:solidFill>
              </a:rPr>
              <a:t>Ändra mall på en befintlig sida</a:t>
            </a:r>
          </a:p>
          <a:p>
            <a:pPr marL="171450" indent="-171450">
              <a:spcBef>
                <a:spcPts val="160"/>
              </a:spcBef>
              <a:buFont typeface="Arial" panose="020B0604020202020204" pitchFamily="34" charset="0"/>
              <a:buChar char="•"/>
            </a:pPr>
            <a:r>
              <a:rPr lang="sv-SE" sz="1200" b="0" u="none" kern="0" dirty="0" smtClean="0"/>
              <a:t>Markera den sida i presentationen som du </a:t>
            </a:r>
            <a:br>
              <a:rPr lang="sv-SE" sz="1200" b="0" u="none" kern="0" dirty="0" smtClean="0"/>
            </a:br>
            <a:r>
              <a:rPr lang="sv-SE" sz="1200" b="0" u="none" kern="0" dirty="0" smtClean="0"/>
              <a:t>vill byta </a:t>
            </a:r>
            <a:r>
              <a:rPr lang="sv-SE" sz="1200" b="0" u="none" kern="0" dirty="0" err="1" smtClean="0"/>
              <a:t>sidmall</a:t>
            </a:r>
            <a:r>
              <a:rPr lang="sv-SE" sz="1200" b="0" u="none" kern="0" dirty="0" smtClean="0"/>
              <a:t> på. </a:t>
            </a:r>
          </a:p>
          <a:p>
            <a:pPr marL="171450" marR="0" indent="-171450" algn="l" defTabSz="762000" rtl="0" eaLnBrk="1" fontAlgn="base" latinLnBrk="0" hangingPunct="1">
              <a:lnSpc>
                <a:spcPct val="100000"/>
              </a:lnSpc>
              <a:spcBef>
                <a:spcPts val="160"/>
              </a:spcBef>
              <a:spcAft>
                <a:spcPct val="0"/>
              </a:spcAft>
              <a:buClr>
                <a:schemeClr val="tx2"/>
              </a:buClr>
              <a:buSzTx/>
              <a:buFont typeface="Arial" panose="020B0604020202020204" pitchFamily="34" charset="0"/>
              <a:buChar char="•"/>
              <a:tabLst/>
              <a:defRPr/>
            </a:pPr>
            <a:r>
              <a:rPr lang="sv-SE" sz="1200" b="0" u="none" kern="0" dirty="0" smtClean="0"/>
              <a:t>Gå</a:t>
            </a:r>
            <a:r>
              <a:rPr lang="sv-SE" sz="1200" b="0" u="none" kern="0" baseline="0" dirty="0" smtClean="0"/>
              <a:t> upp till menyn </a:t>
            </a:r>
            <a:r>
              <a:rPr lang="sv-SE" sz="1200" b="1" u="none" kern="0" dirty="0" smtClean="0"/>
              <a:t>Start</a:t>
            </a:r>
            <a:r>
              <a:rPr lang="sv-SE" sz="1200" b="1" u="none" kern="0" baseline="0" dirty="0" smtClean="0"/>
              <a:t> </a:t>
            </a:r>
            <a:r>
              <a:rPr lang="sv-SE" sz="1200" b="0" u="none" kern="0" baseline="0" dirty="0" smtClean="0"/>
              <a:t>och välj</a:t>
            </a:r>
            <a:r>
              <a:rPr lang="sv-SE" sz="1200" b="1" u="none" kern="0" baseline="0" dirty="0" smtClean="0"/>
              <a:t> </a:t>
            </a:r>
            <a:r>
              <a:rPr lang="sv-SE" sz="1200" b="0" i="1" u="none" kern="0" baseline="0" dirty="0" smtClean="0"/>
              <a:t>Layout</a:t>
            </a:r>
            <a:r>
              <a:rPr lang="sv-SE" sz="1200" b="0" u="none" kern="0" baseline="0" dirty="0" smtClean="0"/>
              <a:t>.</a:t>
            </a:r>
            <a:r>
              <a:rPr lang="sv-SE" sz="1200" b="0" u="none" kern="0" dirty="0" smtClean="0"/>
              <a:t> </a:t>
            </a:r>
          </a:p>
        </p:txBody>
      </p:sp>
      <p:sp>
        <p:nvSpPr>
          <p:cNvPr id="11" name="Platshållare för text 12"/>
          <p:cNvSpPr txBox="1">
            <a:spLocks/>
          </p:cNvSpPr>
          <p:nvPr userDrawn="1"/>
        </p:nvSpPr>
        <p:spPr>
          <a:xfrm>
            <a:off x="1051491" y="1139021"/>
            <a:ext cx="6419585" cy="691441"/>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spcBef>
                <a:spcPts val="160"/>
              </a:spcBef>
              <a:buNone/>
            </a:pPr>
            <a:r>
              <a:rPr lang="sv-SE" sz="1200" b="1" i="0" u="none" kern="0" baseline="0" dirty="0" smtClean="0"/>
              <a:t>Det finns två gemensamma powerpointmallar för organisationen, en blå och en vit. Du hittar båda i VIS. Avsändaren är Region Norrbotten, oavsett vilken division vi tillhör. Använd de befintliga sidmallarna (layout) så långt det är möjligt.</a:t>
            </a:r>
            <a:endParaRPr lang="sv-SE" sz="1400" i="0" u="none" kern="0" baseline="0" dirty="0" smtClean="0"/>
          </a:p>
        </p:txBody>
      </p:sp>
    </p:spTree>
    <p:extLst>
      <p:ext uri="{BB962C8B-B14F-4D97-AF65-F5344CB8AC3E}">
        <p14:creationId xmlns:p14="http://schemas.microsoft.com/office/powerpoint/2010/main" val="3851852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Helbild">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8467"/>
            <a:ext cx="9144000" cy="5151966"/>
          </a:xfrm>
          <a:prstGeom prst="rect">
            <a:avLst/>
          </a:prstGeo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4041325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Helbild med text ovanpå">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0"/>
            <a:ext cx="9144000" cy="5151966"/>
          </a:xfrm>
          <a:prstGeom prst="rect">
            <a:avLst/>
          </a:prstGeom>
        </p:spPr>
        <p:txBody>
          <a:bodyPr/>
          <a:lstStyle>
            <a:lvl1pPr>
              <a:defRPr/>
            </a:lvl1pPr>
          </a:lstStyle>
          <a:p>
            <a:r>
              <a:rPr lang="sv-SE" smtClean="0"/>
              <a:t>Klicka på ikonen för att lägga till en bild</a:t>
            </a:r>
            <a:endParaRPr lang="sv-SE" dirty="0"/>
          </a:p>
        </p:txBody>
      </p:sp>
      <p:sp>
        <p:nvSpPr>
          <p:cNvPr id="2" name="Rubrik 1"/>
          <p:cNvSpPr>
            <a:spLocks noGrp="1"/>
          </p:cNvSpPr>
          <p:nvPr>
            <p:ph type="title"/>
          </p:nvPr>
        </p:nvSpPr>
        <p:spPr>
          <a:xfrm>
            <a:off x="762001" y="734616"/>
            <a:ext cx="3590925" cy="2065734"/>
          </a:xfrm>
          <a:prstGeom prst="rect">
            <a:avLst/>
          </a:prstGeom>
        </p:spPr>
        <p:txBody>
          <a:bodyPr/>
          <a:lstStyle>
            <a:lvl1pPr>
              <a:lnSpc>
                <a:spcPct val="110000"/>
              </a:lnSpc>
              <a:defRPr sz="2400" b="1">
                <a:solidFill>
                  <a:schemeClr val="bg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963683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353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a:t>Klicka här för att ändra format</a:t>
            </a:r>
          </a:p>
        </p:txBody>
      </p:sp>
      <p:sp>
        <p:nvSpPr>
          <p:cNvPr id="3" name="Platshållare för innehåll 2"/>
          <p:cNvSpPr>
            <a:spLocks noGrp="1"/>
          </p:cNvSpPr>
          <p:nvPr>
            <p:ph idx="1"/>
          </p:nvPr>
        </p:nvSpPr>
        <p:spPr>
          <a:xfrm>
            <a:off x="628650" y="1369219"/>
            <a:ext cx="7886700" cy="3263504"/>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28650" y="4767263"/>
            <a:ext cx="2057400" cy="273844"/>
          </a:xfrm>
          <a:prstGeom prst="rect">
            <a:avLst/>
          </a:prstGeom>
        </p:spPr>
        <p:txBody>
          <a:bodyPr/>
          <a:lstStyle/>
          <a:p>
            <a:fld id="{EB85B929-1F4A-48C3-A6E9-98B82C20EFAD}" type="datetimeFigureOut">
              <a:rPr lang="sv-SE" smtClean="0">
                <a:solidFill>
                  <a:prstClr val="black">
                    <a:tint val="75000"/>
                  </a:prstClr>
                </a:solidFill>
              </a:rPr>
              <a:pPr/>
              <a:t>2022-09-26</a:t>
            </a:fld>
            <a:endParaRPr lang="sv-SE">
              <a:solidFill>
                <a:prstClr val="black">
                  <a:tint val="75000"/>
                </a:prstClr>
              </a:solidFill>
            </a:endParaRPr>
          </a:p>
        </p:txBody>
      </p:sp>
      <p:sp>
        <p:nvSpPr>
          <p:cNvPr id="5" name="Platshållare för sidfot 4"/>
          <p:cNvSpPr>
            <a:spLocks noGrp="1"/>
          </p:cNvSpPr>
          <p:nvPr>
            <p:ph type="ftr" sz="quarter" idx="11"/>
          </p:nvPr>
        </p:nvSpPr>
        <p:spPr>
          <a:xfrm>
            <a:off x="3028950" y="4767263"/>
            <a:ext cx="3086100" cy="273844"/>
          </a:xfrm>
          <a:prstGeom prst="rect">
            <a:avLst/>
          </a:prstGeom>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a:xfrm>
            <a:off x="6457950" y="4767263"/>
            <a:ext cx="2057400" cy="273844"/>
          </a:xfrm>
          <a:prstGeom prst="rect">
            <a:avLst/>
          </a:prstGeom>
        </p:spPr>
        <p:txBody>
          <a:bodyPr/>
          <a:lstStyle/>
          <a:p>
            <a:fld id="{DB1FE650-1F31-4C5A-8020-C830D0E12BC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50844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a:t>Klicka här för att ändra format</a:t>
            </a:r>
          </a:p>
        </p:txBody>
      </p:sp>
      <p:sp>
        <p:nvSpPr>
          <p:cNvPr id="3" name="Platshållare för innehåll 2"/>
          <p:cNvSpPr>
            <a:spLocks noGrp="1"/>
          </p:cNvSpPr>
          <p:nvPr>
            <p:ph sz="half" idx="1"/>
          </p:nvPr>
        </p:nvSpPr>
        <p:spPr>
          <a:xfrm>
            <a:off x="628650" y="1369219"/>
            <a:ext cx="3886200" cy="3263504"/>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29150" y="1369219"/>
            <a:ext cx="3886200" cy="3263504"/>
          </a:xfrm>
          <a:prstGeom prst="rect">
            <a:avLst/>
          </a:prstGeo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a:xfrm>
            <a:off x="628650" y="4767263"/>
            <a:ext cx="2057400" cy="273844"/>
          </a:xfrm>
          <a:prstGeom prst="rect">
            <a:avLst/>
          </a:prstGeom>
        </p:spPr>
        <p:txBody>
          <a:bodyPr/>
          <a:lstStyle/>
          <a:p>
            <a:fld id="{EB85B929-1F4A-48C3-A6E9-98B82C20EFAD}" type="datetimeFigureOut">
              <a:rPr lang="sv-SE" smtClean="0">
                <a:solidFill>
                  <a:prstClr val="black">
                    <a:tint val="75000"/>
                  </a:prstClr>
                </a:solidFill>
              </a:rPr>
              <a:pPr/>
              <a:t>2022-09-26</a:t>
            </a:fld>
            <a:endParaRPr lang="sv-SE">
              <a:solidFill>
                <a:prstClr val="black">
                  <a:tint val="75000"/>
                </a:prstClr>
              </a:solidFill>
            </a:endParaRPr>
          </a:p>
        </p:txBody>
      </p:sp>
      <p:sp>
        <p:nvSpPr>
          <p:cNvPr id="6" name="Platshållare för sidfot 5"/>
          <p:cNvSpPr>
            <a:spLocks noGrp="1"/>
          </p:cNvSpPr>
          <p:nvPr>
            <p:ph type="ftr" sz="quarter" idx="11"/>
          </p:nvPr>
        </p:nvSpPr>
        <p:spPr>
          <a:xfrm>
            <a:off x="3028950" y="4767263"/>
            <a:ext cx="3086100" cy="273844"/>
          </a:xfrm>
          <a:prstGeom prst="rect">
            <a:avLst/>
          </a:prstGeom>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a:xfrm>
            <a:off x="6457950" y="4767263"/>
            <a:ext cx="2057400" cy="273844"/>
          </a:xfrm>
          <a:prstGeom prst="rect">
            <a:avLst/>
          </a:prstGeom>
        </p:spPr>
        <p:txBody>
          <a:bodyPr/>
          <a:lstStyle/>
          <a:p>
            <a:fld id="{DB1FE650-1F31-4C5A-8020-C830D0E12BCA}"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532422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a:xfrm>
            <a:off x="628650" y="4767263"/>
            <a:ext cx="2057400" cy="273844"/>
          </a:xfrm>
          <a:prstGeom prst="rect">
            <a:avLst/>
          </a:prstGeom>
        </p:spPr>
        <p:txBody>
          <a:bodyPr/>
          <a:lstStyle/>
          <a:p>
            <a:fld id="{50637E8F-B1B3-4AA5-B8C5-CB12870455CC}" type="datetimeFigureOut">
              <a:rPr lang="sv-SE" smtClean="0"/>
              <a:t>2022-09-26</a:t>
            </a:fld>
            <a:endParaRPr lang="sv-SE"/>
          </a:p>
        </p:txBody>
      </p:sp>
      <p:sp>
        <p:nvSpPr>
          <p:cNvPr id="4" name="Platshållare för sidfot 3"/>
          <p:cNvSpPr>
            <a:spLocks noGrp="1"/>
          </p:cNvSpPr>
          <p:nvPr>
            <p:ph type="ftr" sz="quarter" idx="11"/>
          </p:nvPr>
        </p:nvSpPr>
        <p:spPr>
          <a:xfrm>
            <a:off x="3028950" y="4767263"/>
            <a:ext cx="3086100" cy="273844"/>
          </a:xfrm>
          <a:prstGeom prst="rect">
            <a:avLst/>
          </a:prstGeom>
        </p:spPr>
        <p:txBody>
          <a:bodyPr/>
          <a:lstStyle/>
          <a:p>
            <a:endParaRPr lang="sv-SE"/>
          </a:p>
        </p:txBody>
      </p:sp>
      <p:sp>
        <p:nvSpPr>
          <p:cNvPr id="5" name="Platshållare för bildnummer 4"/>
          <p:cNvSpPr>
            <a:spLocks noGrp="1"/>
          </p:cNvSpPr>
          <p:nvPr>
            <p:ph type="sldNum" sz="quarter" idx="12"/>
          </p:nvPr>
        </p:nvSpPr>
        <p:spPr>
          <a:xfrm>
            <a:off x="6457950" y="4767263"/>
            <a:ext cx="2057400" cy="273844"/>
          </a:xfrm>
          <a:prstGeom prst="rect">
            <a:avLst/>
          </a:prstGeom>
        </p:spPr>
        <p:txBody>
          <a:bodyPr/>
          <a:lstStyle/>
          <a:p>
            <a:fld id="{4DC6101E-2A00-46D4-8569-FB0EF54F6FD4}" type="slidenum">
              <a:rPr lang="sv-SE" smtClean="0"/>
              <a:t>‹#›</a:t>
            </a:fld>
            <a:endParaRPr lang="sv-SE"/>
          </a:p>
        </p:txBody>
      </p:sp>
    </p:spTree>
    <p:extLst>
      <p:ext uri="{BB962C8B-B14F-4D97-AF65-F5344CB8AC3E}">
        <p14:creationId xmlns:p14="http://schemas.microsoft.com/office/powerpoint/2010/main" val="1536063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4767263"/>
            <a:ext cx="2057400" cy="273844"/>
          </a:xfrm>
          <a:prstGeom prst="rect">
            <a:avLst/>
          </a:prstGeom>
        </p:spPr>
        <p:txBody>
          <a:bodyPr/>
          <a:lstStyle/>
          <a:p>
            <a:fld id="{50637E8F-B1B3-4AA5-B8C5-CB12870455CC}" type="datetimeFigureOut">
              <a:rPr lang="sv-SE" smtClean="0"/>
              <a:t>2022-09-26</a:t>
            </a:fld>
            <a:endParaRPr lang="sv-SE"/>
          </a:p>
        </p:txBody>
      </p:sp>
      <p:sp>
        <p:nvSpPr>
          <p:cNvPr id="3" name="Platshållare för sidfot 2"/>
          <p:cNvSpPr>
            <a:spLocks noGrp="1"/>
          </p:cNvSpPr>
          <p:nvPr>
            <p:ph type="ftr" sz="quarter" idx="11"/>
          </p:nvPr>
        </p:nvSpPr>
        <p:spPr>
          <a:xfrm>
            <a:off x="3028950" y="4767263"/>
            <a:ext cx="3086100" cy="273844"/>
          </a:xfrm>
          <a:prstGeom prst="rect">
            <a:avLst/>
          </a:prstGeom>
        </p:spPr>
        <p:txBody>
          <a:bodyPr/>
          <a:lstStyle/>
          <a:p>
            <a:endParaRPr lang="sv-SE"/>
          </a:p>
        </p:txBody>
      </p:sp>
      <p:sp>
        <p:nvSpPr>
          <p:cNvPr id="4" name="Platshållare för bildnummer 3"/>
          <p:cNvSpPr>
            <a:spLocks noGrp="1"/>
          </p:cNvSpPr>
          <p:nvPr>
            <p:ph type="sldNum" sz="quarter" idx="12"/>
          </p:nvPr>
        </p:nvSpPr>
        <p:spPr>
          <a:xfrm>
            <a:off x="6457950" y="4767263"/>
            <a:ext cx="2057400" cy="273844"/>
          </a:xfrm>
          <a:prstGeom prst="rect">
            <a:avLst/>
          </a:prstGeom>
        </p:spPr>
        <p:txBody>
          <a:bodyPr/>
          <a:lstStyle/>
          <a:p>
            <a:fld id="{4DC6101E-2A00-46D4-8569-FB0EF54F6FD4}" type="slidenum">
              <a:rPr lang="sv-SE" smtClean="0"/>
              <a:t>‹#›</a:t>
            </a:fld>
            <a:endParaRPr lang="sv-SE"/>
          </a:p>
        </p:txBody>
      </p:sp>
    </p:spTree>
    <p:extLst>
      <p:ext uri="{BB962C8B-B14F-4D97-AF65-F5344CB8AC3E}">
        <p14:creationId xmlns:p14="http://schemas.microsoft.com/office/powerpoint/2010/main" val="320555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ubrik_fält">
    <p:spTree>
      <p:nvGrpSpPr>
        <p:cNvPr id="1" name=""/>
        <p:cNvGrpSpPr/>
        <p:nvPr/>
      </p:nvGrpSpPr>
      <p:grpSpPr>
        <a:xfrm>
          <a:off x="0" y="0"/>
          <a:ext cx="0" cy="0"/>
          <a:chOff x="0" y="0"/>
          <a:chExt cx="0" cy="0"/>
        </a:xfrm>
      </p:grpSpPr>
      <p:sp>
        <p:nvSpPr>
          <p:cNvPr id="7" name="Platshållare för innehåll 6"/>
          <p:cNvSpPr>
            <a:spLocks noGrp="1"/>
          </p:cNvSpPr>
          <p:nvPr>
            <p:ph sz="quarter" idx="13"/>
          </p:nvPr>
        </p:nvSpPr>
        <p:spPr>
          <a:xfrm>
            <a:off x="913210" y="1572816"/>
            <a:ext cx="7310985" cy="265271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Rubrik 10"/>
          <p:cNvSpPr>
            <a:spLocks noGrp="1"/>
          </p:cNvSpPr>
          <p:nvPr>
            <p:ph type="title"/>
          </p:nvPr>
        </p:nvSpPr>
        <p:spPr>
          <a:xfrm>
            <a:off x="913210" y="914401"/>
            <a:ext cx="7315199" cy="658415"/>
          </a:xfrm>
          <a:prstGeom prst="rect">
            <a:avLst/>
          </a:prstGeom>
        </p:spPr>
        <p:txBody>
          <a:bodyPr/>
          <a:lstStyle/>
          <a:p>
            <a:r>
              <a:rPr lang="sv-SE" smtClean="0"/>
              <a:t>Klicka här för att ändra format</a:t>
            </a:r>
            <a:endParaRPr lang="sv-SE" dirty="0"/>
          </a:p>
        </p:txBody>
      </p:sp>
      <p:sp>
        <p:nvSpPr>
          <p:cNvPr id="2" name="Platshållare för bildnummer 1"/>
          <p:cNvSpPr>
            <a:spLocks noGrp="1"/>
          </p:cNvSpPr>
          <p:nvPr>
            <p:ph type="sldNum" sz="quarter" idx="14"/>
          </p:nvPr>
        </p:nvSpPr>
        <p:spPr>
          <a:xfrm>
            <a:off x="6156722" y="0"/>
            <a:ext cx="2067473" cy="909041"/>
          </a:xfrm>
          <a:prstGeom prst="rect">
            <a:avLst/>
          </a:prstGeom>
        </p:spPr>
        <p:txBody>
          <a:bodyPr/>
          <a:lstStyle/>
          <a:p>
            <a:fld id="{77247564-E29A-4039-A521-FA633551344B}" type="slidenum">
              <a:rPr lang="sv-SE" smtClean="0"/>
              <a:pPr/>
              <a:t>‹#›</a:t>
            </a:fld>
            <a:endParaRPr lang="sv-SE" dirty="0"/>
          </a:p>
        </p:txBody>
      </p:sp>
    </p:spTree>
    <p:extLst>
      <p:ext uri="{BB962C8B-B14F-4D97-AF65-F5344CB8AC3E}">
        <p14:creationId xmlns:p14="http://schemas.microsoft.com/office/powerpoint/2010/main" val="4663466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ild-helsida">
    <p:spTree>
      <p:nvGrpSpPr>
        <p:cNvPr id="1" name=""/>
        <p:cNvGrpSpPr/>
        <p:nvPr/>
      </p:nvGrpSpPr>
      <p:grpSpPr>
        <a:xfrm>
          <a:off x="0" y="0"/>
          <a:ext cx="0" cy="0"/>
          <a:chOff x="0" y="0"/>
          <a:chExt cx="0" cy="0"/>
        </a:xfrm>
      </p:grpSpPr>
      <p:sp>
        <p:nvSpPr>
          <p:cNvPr id="7" name="Platshållare för bild 6"/>
          <p:cNvSpPr>
            <a:spLocks noGrp="1"/>
          </p:cNvSpPr>
          <p:nvPr>
            <p:ph type="pic" sz="quarter" idx="13"/>
          </p:nvPr>
        </p:nvSpPr>
        <p:spPr>
          <a:xfrm>
            <a:off x="0" y="-1"/>
            <a:ext cx="9144000" cy="4229101"/>
          </a:xfrm>
          <a:prstGeom prst="rect">
            <a:avLst/>
          </a:prstGeom>
        </p:spPr>
        <p:txBody>
          <a:bodyPr/>
          <a:lstStyle/>
          <a:p>
            <a:r>
              <a:rPr lang="sv-SE" smtClean="0"/>
              <a:t>Klicka på ikonen för att lägga till en bild</a:t>
            </a:r>
            <a:endParaRPr lang="sv-SE" dirty="0"/>
          </a:p>
        </p:txBody>
      </p:sp>
      <p:sp>
        <p:nvSpPr>
          <p:cNvPr id="2" name="Platshållare för bildnummer 1"/>
          <p:cNvSpPr>
            <a:spLocks noGrp="1"/>
          </p:cNvSpPr>
          <p:nvPr>
            <p:ph type="sldNum" sz="quarter" idx="14"/>
          </p:nvPr>
        </p:nvSpPr>
        <p:spPr>
          <a:xfrm>
            <a:off x="6156722" y="0"/>
            <a:ext cx="2067473" cy="909041"/>
          </a:xfrm>
          <a:prstGeom prst="rect">
            <a:avLst/>
          </a:prstGeom>
        </p:spPr>
        <p:txBody>
          <a:bodyPr/>
          <a:lstStyle/>
          <a:p>
            <a:fld id="{77247564-E29A-4039-A521-FA633551344B}" type="slidenum">
              <a:rPr lang="sv-SE" smtClean="0"/>
              <a:pPr/>
              <a:t>‹#›</a:t>
            </a:fld>
            <a:endParaRPr lang="sv-SE" dirty="0"/>
          </a:p>
        </p:txBody>
      </p:sp>
    </p:spTree>
    <p:extLst>
      <p:ext uri="{BB962C8B-B14F-4D97-AF65-F5344CB8AC3E}">
        <p14:creationId xmlns:p14="http://schemas.microsoft.com/office/powerpoint/2010/main" val="17804462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el &amp; presentatör">
    <p:spTree>
      <p:nvGrpSpPr>
        <p:cNvPr id="1" name=""/>
        <p:cNvGrpSpPr/>
        <p:nvPr/>
      </p:nvGrpSpPr>
      <p:grpSpPr>
        <a:xfrm>
          <a:off x="0" y="0"/>
          <a:ext cx="0" cy="0"/>
          <a:chOff x="0" y="0"/>
          <a:chExt cx="0" cy="0"/>
        </a:xfrm>
      </p:grpSpPr>
      <p:sp>
        <p:nvSpPr>
          <p:cNvPr id="7" name="Rubrik 1"/>
          <p:cNvSpPr>
            <a:spLocks noGrp="1"/>
          </p:cNvSpPr>
          <p:nvPr>
            <p:ph type="title"/>
          </p:nvPr>
        </p:nvSpPr>
        <p:spPr>
          <a:xfrm>
            <a:off x="1319002" y="1084333"/>
            <a:ext cx="6497905" cy="1011503"/>
          </a:xfrm>
          <a:prstGeom prst="rect">
            <a:avLst/>
          </a:prstGeom>
        </p:spPr>
        <p:txBody>
          <a:bodyPr anchor="b"/>
          <a:lstStyle>
            <a:lvl1pPr algn="ctr">
              <a:defRPr sz="3200" b="1">
                <a:solidFill>
                  <a:srgbClr val="0070C0"/>
                </a:solidFill>
              </a:defRPr>
            </a:lvl1pPr>
          </a:lstStyle>
          <a:p>
            <a:r>
              <a:rPr lang="sv-SE" smtClean="0"/>
              <a:t>Klicka här för att ändra format</a:t>
            </a:r>
            <a:endParaRPr lang="sv-SE" dirty="0"/>
          </a:p>
        </p:txBody>
      </p:sp>
      <p:sp>
        <p:nvSpPr>
          <p:cNvPr id="8" name="Platshållare för text 12"/>
          <p:cNvSpPr>
            <a:spLocks noGrp="1"/>
          </p:cNvSpPr>
          <p:nvPr>
            <p:ph type="body" sz="quarter" idx="14"/>
          </p:nvPr>
        </p:nvSpPr>
        <p:spPr>
          <a:xfrm>
            <a:off x="1319002" y="2127489"/>
            <a:ext cx="6505997" cy="688539"/>
          </a:xfrm>
          <a:prstGeom prst="rect">
            <a:avLst/>
          </a:prstGeom>
        </p:spPr>
        <p:txBody>
          <a:bodyPr anchor="ctr"/>
          <a:lstStyle>
            <a:lvl1pPr marL="0" indent="0" algn="ctr">
              <a:buNone/>
              <a:defRPr sz="2000" b="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smtClean="0"/>
              <a:t>Klicka här för att ändra format på bakgrundstexten</a:t>
            </a:r>
          </a:p>
        </p:txBody>
      </p:sp>
    </p:spTree>
    <p:extLst>
      <p:ext uri="{BB962C8B-B14F-4D97-AF65-F5344CB8AC3E}">
        <p14:creationId xmlns:p14="http://schemas.microsoft.com/office/powerpoint/2010/main" val="2293923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1592722" y="384370"/>
            <a:ext cx="5978095" cy="834016"/>
          </a:xfrm>
          <a:prstGeom prst="rect">
            <a:avLst/>
          </a:prstGeom>
        </p:spPr>
        <p:txBody>
          <a:bodyPr anchor="b" anchorCtr="0"/>
          <a:lstStyle>
            <a:lvl1pPr>
              <a:defRPr sz="2400" b="1" baseline="0">
                <a:solidFill>
                  <a:srgbClr val="0070C0"/>
                </a:solidFill>
              </a:defRPr>
            </a:lvl1pPr>
          </a:lstStyle>
          <a:p>
            <a:r>
              <a:rPr lang="sv-SE" smtClean="0"/>
              <a:t>Klicka här för att ändra format</a:t>
            </a:r>
            <a:endParaRPr lang="sv-SE" dirty="0"/>
          </a:p>
        </p:txBody>
      </p:sp>
      <p:sp>
        <p:nvSpPr>
          <p:cNvPr id="16" name="Platshållare för innehåll 2"/>
          <p:cNvSpPr>
            <a:spLocks noGrp="1"/>
          </p:cNvSpPr>
          <p:nvPr>
            <p:ph sz="half" idx="1"/>
          </p:nvPr>
        </p:nvSpPr>
        <p:spPr>
          <a:xfrm>
            <a:off x="1592722" y="1314954"/>
            <a:ext cx="5978096" cy="3049084"/>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244556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ra figur eller bild">
    <p:spTree>
      <p:nvGrpSpPr>
        <p:cNvPr id="1" name=""/>
        <p:cNvGrpSpPr/>
        <p:nvPr/>
      </p:nvGrpSpPr>
      <p:grpSpPr>
        <a:xfrm>
          <a:off x="0" y="0"/>
          <a:ext cx="0" cy="0"/>
          <a:chOff x="0" y="0"/>
          <a:chExt cx="0" cy="0"/>
        </a:xfrm>
      </p:grpSpPr>
      <p:sp>
        <p:nvSpPr>
          <p:cNvPr id="16" name="Platshållare för innehåll 2"/>
          <p:cNvSpPr>
            <a:spLocks noGrp="1"/>
          </p:cNvSpPr>
          <p:nvPr>
            <p:ph sz="half" idx="1"/>
          </p:nvPr>
        </p:nvSpPr>
        <p:spPr>
          <a:xfrm>
            <a:off x="1134534" y="355600"/>
            <a:ext cx="6917266" cy="4008437"/>
          </a:xfrm>
          <a:prstGeom prst="rect">
            <a:avLst/>
          </a:prstGeom>
        </p:spPr>
        <p:txBody>
          <a:bodyPr/>
          <a:lstStyle>
            <a:lvl1pPr marL="0" indent="0">
              <a:lnSpc>
                <a:spcPct val="110000"/>
              </a:lnSpc>
              <a:spcBef>
                <a:spcPts val="800"/>
              </a:spcBef>
              <a:buFont typeface="Arial" panose="020B0604020202020204" pitchFamily="34" charset="0"/>
              <a:buNone/>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2736789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gur och bildtext">
    <p:spTree>
      <p:nvGrpSpPr>
        <p:cNvPr id="1" name=""/>
        <p:cNvGrpSpPr/>
        <p:nvPr/>
      </p:nvGrpSpPr>
      <p:grpSpPr>
        <a:xfrm>
          <a:off x="0" y="0"/>
          <a:ext cx="0" cy="0"/>
          <a:chOff x="0" y="0"/>
          <a:chExt cx="0" cy="0"/>
        </a:xfrm>
      </p:grpSpPr>
      <p:sp>
        <p:nvSpPr>
          <p:cNvPr id="11" name="Rubrik 8"/>
          <p:cNvSpPr>
            <a:spLocks noGrp="1"/>
          </p:cNvSpPr>
          <p:nvPr>
            <p:ph type="title"/>
          </p:nvPr>
        </p:nvSpPr>
        <p:spPr>
          <a:xfrm>
            <a:off x="5494493" y="439043"/>
            <a:ext cx="3197701" cy="607580"/>
          </a:xfrm>
          <a:prstGeom prst="rect">
            <a:avLst/>
          </a:prstGeom>
        </p:spPr>
        <p:txBody>
          <a:bodyPr anchor="b" anchorCtr="0"/>
          <a:lstStyle>
            <a:lvl1pPr>
              <a:defRPr sz="2000" b="1" baseline="0">
                <a:solidFill>
                  <a:srgbClr val="0070C0"/>
                </a:solidFill>
              </a:defRPr>
            </a:lvl1pPr>
          </a:lstStyle>
          <a:p>
            <a:r>
              <a:rPr lang="sv-SE" smtClean="0"/>
              <a:t>Klicka här för att ändra format</a:t>
            </a:r>
            <a:endParaRPr lang="sv-SE" dirty="0"/>
          </a:p>
        </p:txBody>
      </p:sp>
      <p:sp>
        <p:nvSpPr>
          <p:cNvPr id="5" name="Platshållare för innehåll 2"/>
          <p:cNvSpPr>
            <a:spLocks noGrp="1"/>
          </p:cNvSpPr>
          <p:nvPr>
            <p:ph sz="half" idx="1"/>
          </p:nvPr>
        </p:nvSpPr>
        <p:spPr>
          <a:xfrm>
            <a:off x="525982" y="440267"/>
            <a:ext cx="4879497" cy="3923771"/>
          </a:xfrm>
          <a:prstGeom prst="rect">
            <a:avLst/>
          </a:prstGeom>
        </p:spPr>
        <p:txBody>
          <a:bodyPr/>
          <a:lstStyle>
            <a:lvl1pPr marL="0" indent="0">
              <a:spcBef>
                <a:spcPts val="800"/>
              </a:spcBef>
              <a:buFont typeface="Arial" panose="020B0604020202020204" pitchFamily="34" charset="0"/>
              <a:buNone/>
              <a:defRPr sz="1600" baseline="0">
                <a:latin typeface="+mn-lt"/>
              </a:defRPr>
            </a:lvl1pPr>
            <a:lvl2pPr marL="536575" indent="0">
              <a:buNone/>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
        <p:nvSpPr>
          <p:cNvPr id="6" name="Platshållare för innehåll 2"/>
          <p:cNvSpPr>
            <a:spLocks noGrp="1"/>
          </p:cNvSpPr>
          <p:nvPr>
            <p:ph sz="half" idx="10"/>
          </p:nvPr>
        </p:nvSpPr>
        <p:spPr>
          <a:xfrm>
            <a:off x="5494492" y="1065562"/>
            <a:ext cx="3212538" cy="3298475"/>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9610136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Foto &amp; Text">
    <p:spTree>
      <p:nvGrpSpPr>
        <p:cNvPr id="1" name=""/>
        <p:cNvGrpSpPr/>
        <p:nvPr/>
      </p:nvGrpSpPr>
      <p:grpSpPr>
        <a:xfrm>
          <a:off x="0" y="0"/>
          <a:ext cx="0" cy="0"/>
          <a:chOff x="0" y="0"/>
          <a:chExt cx="0" cy="0"/>
        </a:xfrm>
      </p:grpSpPr>
      <p:sp>
        <p:nvSpPr>
          <p:cNvPr id="3" name="Rektangel 2"/>
          <p:cNvSpPr/>
          <p:nvPr userDrawn="1"/>
        </p:nvSpPr>
        <p:spPr>
          <a:xfrm>
            <a:off x="495300" y="2585971"/>
            <a:ext cx="2009775" cy="938719"/>
          </a:xfrm>
          <a:prstGeom prst="rect">
            <a:avLst/>
          </a:prstGeom>
        </p:spPr>
        <p:txBody>
          <a:bodyPr wrap="square">
            <a:spAutoFit/>
          </a:bodyPr>
          <a:lstStyle/>
          <a:p>
            <a:pPr algn="l"/>
            <a:r>
              <a:rPr lang="sv-SE" sz="1100" dirty="0" smtClean="0"/>
              <a:t>OBS! Om du behöver justera bilden inom ramen – dubbelklicka på bilden och välj verktyget ”Beskär” som dyker upp i menyn. </a:t>
            </a:r>
          </a:p>
        </p:txBody>
      </p:sp>
      <p:sp>
        <p:nvSpPr>
          <p:cNvPr id="2" name="Rubrik 1"/>
          <p:cNvSpPr>
            <a:spLocks noGrp="1"/>
          </p:cNvSpPr>
          <p:nvPr>
            <p:ph type="title"/>
          </p:nvPr>
        </p:nvSpPr>
        <p:spPr>
          <a:xfrm>
            <a:off x="3238500" y="258945"/>
            <a:ext cx="5295900" cy="825388"/>
          </a:xfrm>
          <a:prstGeom prst="rect">
            <a:avLst/>
          </a:prstGeom>
        </p:spPr>
        <p:txBody>
          <a:bodyPr anchor="b"/>
          <a:lstStyle>
            <a:lvl1pPr>
              <a:defRPr sz="2400" b="1">
                <a:solidFill>
                  <a:srgbClr val="0070C0"/>
                </a:solidFill>
              </a:defRPr>
            </a:lvl1pPr>
          </a:lstStyle>
          <a:p>
            <a:r>
              <a:rPr lang="sv-SE" smtClean="0"/>
              <a:t>Klicka här för att ändra format</a:t>
            </a:r>
            <a:endParaRPr lang="sv-SE" dirty="0"/>
          </a:p>
        </p:txBody>
      </p:sp>
      <p:sp>
        <p:nvSpPr>
          <p:cNvPr id="10" name="Platshållare för bild 9"/>
          <p:cNvSpPr>
            <a:spLocks noGrp="1"/>
          </p:cNvSpPr>
          <p:nvPr>
            <p:ph type="pic" sz="quarter" idx="13"/>
          </p:nvPr>
        </p:nvSpPr>
        <p:spPr>
          <a:xfrm>
            <a:off x="0" y="-1"/>
            <a:ext cx="2857500" cy="5143501"/>
          </a:xfrm>
          <a:prstGeom prst="rect">
            <a:avLst/>
          </a:prstGeom>
        </p:spPr>
        <p:txBody>
          <a:bodyPr/>
          <a:lstStyle>
            <a:lvl1pPr>
              <a:defRPr/>
            </a:lvl1pPr>
          </a:lstStyle>
          <a:p>
            <a:r>
              <a:rPr lang="sv-SE" smtClean="0"/>
              <a:t>Klicka på ikonen för att lägga till en bild</a:t>
            </a:r>
            <a:endParaRPr lang="sv-SE" dirty="0"/>
          </a:p>
        </p:txBody>
      </p:sp>
      <p:sp>
        <p:nvSpPr>
          <p:cNvPr id="6" name="Platshållare för innehåll 2"/>
          <p:cNvSpPr>
            <a:spLocks noGrp="1"/>
          </p:cNvSpPr>
          <p:nvPr>
            <p:ph sz="half" idx="10"/>
          </p:nvPr>
        </p:nvSpPr>
        <p:spPr>
          <a:xfrm>
            <a:off x="3234389" y="1168401"/>
            <a:ext cx="5300190" cy="3195638"/>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42576912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Jämförelse">
    <p:spTree>
      <p:nvGrpSpPr>
        <p:cNvPr id="1" name=""/>
        <p:cNvGrpSpPr/>
        <p:nvPr/>
      </p:nvGrpSpPr>
      <p:grpSpPr>
        <a:xfrm>
          <a:off x="0" y="0"/>
          <a:ext cx="0" cy="0"/>
          <a:chOff x="0" y="0"/>
          <a:chExt cx="0" cy="0"/>
        </a:xfrm>
      </p:grpSpPr>
      <p:sp>
        <p:nvSpPr>
          <p:cNvPr id="3" name="Title 1"/>
          <p:cNvSpPr>
            <a:spLocks noGrp="1"/>
          </p:cNvSpPr>
          <p:nvPr>
            <p:ph type="title"/>
          </p:nvPr>
        </p:nvSpPr>
        <p:spPr>
          <a:xfrm>
            <a:off x="672448" y="348300"/>
            <a:ext cx="7550022" cy="742660"/>
          </a:xfrm>
          <a:prstGeom prst="rect">
            <a:avLst/>
          </a:prstGeom>
        </p:spPr>
        <p:txBody>
          <a:bodyPr anchor="ctr" anchorCtr="0"/>
          <a:lstStyle>
            <a:lvl1pPr algn="l">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1"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cxnSp>
        <p:nvCxnSpPr>
          <p:cNvPr id="11" name="Straight Connector 10"/>
          <p:cNvCxnSpPr/>
          <p:nvPr userDrawn="1"/>
        </p:nvCxnSpPr>
        <p:spPr bwMode="auto">
          <a:xfrm flipH="1">
            <a:off x="4434107" y="1284703"/>
            <a:ext cx="22878" cy="3056770"/>
          </a:xfrm>
          <a:prstGeom prst="line">
            <a:avLst/>
          </a:prstGeom>
          <a:solidFill>
            <a:schemeClr val="bg1"/>
          </a:solidFill>
          <a:ln w="6350" cap="flat" cmpd="sng" algn="ctr">
            <a:solidFill>
              <a:srgbClr val="6A6C63"/>
            </a:solidFill>
            <a:prstDash val="solid"/>
            <a:round/>
            <a:headEnd type="none" w="sm" len="sm"/>
            <a:tailEnd type="none" w="sm" len="sm"/>
          </a:ln>
          <a:effectLst/>
        </p:spPr>
      </p:cxnSp>
      <p:sp>
        <p:nvSpPr>
          <p:cNvPr id="15" name="Content Placeholder 2"/>
          <p:cNvSpPr>
            <a:spLocks noGrp="1"/>
          </p:cNvSpPr>
          <p:nvPr>
            <p:ph sz="half" idx="10"/>
          </p:nvPr>
        </p:nvSpPr>
        <p:spPr>
          <a:xfrm>
            <a:off x="4665297"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2393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Jämförelse 2">
    <p:spTree>
      <p:nvGrpSpPr>
        <p:cNvPr id="1" name=""/>
        <p:cNvGrpSpPr/>
        <p:nvPr/>
      </p:nvGrpSpPr>
      <p:grpSpPr>
        <a:xfrm>
          <a:off x="0" y="0"/>
          <a:ext cx="0" cy="0"/>
          <a:chOff x="0" y="0"/>
          <a:chExt cx="0" cy="0"/>
        </a:xfrm>
      </p:grpSpPr>
      <p:sp>
        <p:nvSpPr>
          <p:cNvPr id="3" name="Title 1"/>
          <p:cNvSpPr>
            <a:spLocks noGrp="1"/>
          </p:cNvSpPr>
          <p:nvPr>
            <p:ph type="title"/>
          </p:nvPr>
        </p:nvSpPr>
        <p:spPr>
          <a:xfrm>
            <a:off x="672448" y="247552"/>
            <a:ext cx="7560784" cy="774953"/>
          </a:xfrm>
          <a:prstGeom prst="rect">
            <a:avLst/>
          </a:prstGeom>
        </p:spPr>
        <p:txBody>
          <a:bodyPr anchor="ctr" anchorCtr="0"/>
          <a:lstStyle>
            <a:lvl1pPr marL="0" indent="0" algn="l">
              <a:buFontTx/>
              <a:buNone/>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0" y="1647196"/>
            <a:ext cx="3664797"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5" name="Text Placeholder 2"/>
          <p:cNvSpPr>
            <a:spLocks noGrp="1"/>
          </p:cNvSpPr>
          <p:nvPr>
            <p:ph type="body" idx="11"/>
          </p:nvPr>
        </p:nvSpPr>
        <p:spPr>
          <a:xfrm>
            <a:off x="669464" y="1043308"/>
            <a:ext cx="3702264"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sp>
        <p:nvSpPr>
          <p:cNvPr id="7" name="Content Placeholder 2"/>
          <p:cNvSpPr>
            <a:spLocks noGrp="1"/>
          </p:cNvSpPr>
          <p:nvPr>
            <p:ph sz="half" idx="12"/>
          </p:nvPr>
        </p:nvSpPr>
        <p:spPr>
          <a:xfrm>
            <a:off x="4555069" y="1648910"/>
            <a:ext cx="3690650"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8" name="Text Placeholder 2"/>
          <p:cNvSpPr>
            <a:spLocks noGrp="1"/>
          </p:cNvSpPr>
          <p:nvPr>
            <p:ph type="body" idx="13"/>
          </p:nvPr>
        </p:nvSpPr>
        <p:spPr>
          <a:xfrm>
            <a:off x="4564979" y="1045022"/>
            <a:ext cx="3680739"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cxnSp>
        <p:nvCxnSpPr>
          <p:cNvPr id="9" name="Rak 8"/>
          <p:cNvCxnSpPr/>
          <p:nvPr userDrawn="1"/>
        </p:nvCxnSpPr>
        <p:spPr bwMode="auto">
          <a:xfrm>
            <a:off x="677333"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cxnSp>
        <p:nvCxnSpPr>
          <p:cNvPr id="10" name="Rak 9"/>
          <p:cNvCxnSpPr/>
          <p:nvPr userDrawn="1"/>
        </p:nvCxnSpPr>
        <p:spPr bwMode="auto">
          <a:xfrm>
            <a:off x="4555068"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964244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Bild med bild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3743833"/>
            <a:ext cx="5486400" cy="603250"/>
          </a:xfrm>
          <a:prstGeom prst="rect">
            <a:avLst/>
          </a:prstGeom>
        </p:spPr>
        <p:txBody>
          <a:bodyPr anchor="t" anchorCtr="0"/>
          <a:lstStyle>
            <a:lvl1pPr marL="0" indent="0">
              <a:lnSpc>
                <a:spcPct val="110000"/>
              </a:lnSpc>
              <a:buNone/>
              <a:defRPr/>
            </a:lvl1pPr>
          </a:lstStyle>
          <a:p>
            <a:pPr lvl="0"/>
            <a:r>
              <a:rPr lang="sv-SE" smtClean="0"/>
              <a:t>Klicka här för att ändra format på bakgrundstexten</a:t>
            </a:r>
          </a:p>
        </p:txBody>
      </p:sp>
      <p:sp>
        <p:nvSpPr>
          <p:cNvPr id="5" name="Title 1"/>
          <p:cNvSpPr>
            <a:spLocks noGrp="1"/>
          </p:cNvSpPr>
          <p:nvPr>
            <p:ph type="title"/>
          </p:nvPr>
        </p:nvSpPr>
        <p:spPr>
          <a:xfrm>
            <a:off x="1792288" y="3315204"/>
            <a:ext cx="5486400" cy="425450"/>
          </a:xfrm>
          <a:prstGeom prst="rect">
            <a:avLst/>
          </a:prstGeom>
        </p:spPr>
        <p:txBody>
          <a:bodyPr anchor="b" anchorCtr="0"/>
          <a:lstStyle>
            <a:lvl1pPr>
              <a:defRPr sz="1600" b="1"/>
            </a:lvl1pPr>
          </a:lstStyle>
          <a:p>
            <a:r>
              <a:rPr lang="sv-SE" smtClean="0"/>
              <a:t>Klicka här för att ändra format</a:t>
            </a:r>
            <a:endParaRPr lang="sv-SE" dirty="0"/>
          </a:p>
        </p:txBody>
      </p:sp>
      <p:sp>
        <p:nvSpPr>
          <p:cNvPr id="6" name="Content Placeholder 2"/>
          <p:cNvSpPr>
            <a:spLocks noGrp="1"/>
          </p:cNvSpPr>
          <p:nvPr>
            <p:ph sz="half" idx="1"/>
          </p:nvPr>
        </p:nvSpPr>
        <p:spPr>
          <a:xfrm>
            <a:off x="1809276" y="338665"/>
            <a:ext cx="5455123" cy="2929834"/>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961986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179388" y="4731544"/>
            <a:ext cx="2087562" cy="270272"/>
          </a:xfrm>
          <a:prstGeom prst="rect">
            <a:avLst/>
          </a:prstGeom>
          <a:noFill/>
          <a:ln w="9525">
            <a:noFill/>
            <a:miter lim="800000"/>
            <a:headEnd/>
            <a:tailEnd/>
          </a:ln>
          <a:effectLst/>
        </p:spPr>
        <p:txBody>
          <a:bodyPr wrap="none" lIns="92075" tIns="46038" rIns="92075" bIns="46038" anchor="ctr"/>
          <a:lstStyle/>
          <a:p>
            <a:pPr defTabSz="762000" eaLnBrk="0" fontAlgn="base" hangingPunct="0">
              <a:spcBef>
                <a:spcPct val="0"/>
              </a:spcBef>
              <a:spcAft>
                <a:spcPct val="0"/>
              </a:spcAft>
            </a:pPr>
            <a:r>
              <a:rPr lang="sv-SE" sz="600" dirty="0">
                <a:solidFill>
                  <a:srgbClr val="969696"/>
                </a:solidFill>
              </a:rPr>
              <a:t/>
            </a:r>
            <a:br>
              <a:rPr lang="sv-SE" sz="600" dirty="0">
                <a:solidFill>
                  <a:srgbClr val="969696"/>
                </a:solidFill>
              </a:rPr>
            </a:br>
            <a:endParaRPr lang="sv-SE" sz="600" dirty="0">
              <a:solidFill>
                <a:srgbClr val="969696"/>
              </a:solidFill>
            </a:endParaRPr>
          </a:p>
        </p:txBody>
      </p:sp>
      <p:pic>
        <p:nvPicPr>
          <p:cNvPr id="6" name="Bildobjekt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35522" y="4568759"/>
            <a:ext cx="1537487" cy="325569"/>
          </a:xfrm>
          <a:prstGeom prst="rect">
            <a:avLst/>
          </a:prstGeom>
        </p:spPr>
      </p:pic>
    </p:spTree>
    <p:extLst>
      <p:ext uri="{BB962C8B-B14F-4D97-AF65-F5344CB8AC3E}">
        <p14:creationId xmlns:p14="http://schemas.microsoft.com/office/powerpoint/2010/main" val="17520395"/>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71" r:id="rId3"/>
    <p:sldLayoutId id="2147483678" r:id="rId4"/>
    <p:sldLayoutId id="2147483672" r:id="rId5"/>
    <p:sldLayoutId id="2147483662" r:id="rId6"/>
    <p:sldLayoutId id="2147483674" r:id="rId7"/>
    <p:sldLayoutId id="2147483677" r:id="rId8"/>
    <p:sldLayoutId id="2147483676" r:id="rId9"/>
    <p:sldLayoutId id="2147483664" r:id="rId10"/>
    <p:sldLayoutId id="2147483680" r:id="rId11"/>
    <p:sldLayoutId id="2147483679" r:id="rId12"/>
    <p:sldLayoutId id="2147483681" r:id="rId13"/>
    <p:sldLayoutId id="2147483682" r:id="rId14"/>
    <p:sldLayoutId id="2147483683" r:id="rId15"/>
    <p:sldLayoutId id="2147483684" r:id="rId16"/>
    <p:sldLayoutId id="2147483685" r:id="rId17"/>
    <p:sldLayoutId id="2147483686" r:id="rId18"/>
  </p:sldLayoutIdLst>
  <p:timing>
    <p:tnLst>
      <p:par>
        <p:cTn id="1" dur="indefinite" restart="never" nodeType="tmRoot"/>
      </p:par>
    </p:tnLst>
  </p:timing>
  <p:hf sldNum="0" hdr="0"/>
  <p:txStyles>
    <p:title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p:titleStyle>
    <p:bodyStyle>
      <a:lvl1pPr marL="107950" indent="-107950" algn="l" defTabSz="762000" rtl="0" eaLnBrk="1" fontAlgn="base" hangingPunct="1">
        <a:spcBef>
          <a:spcPct val="100000"/>
        </a:spcBef>
        <a:spcAft>
          <a:spcPct val="0"/>
        </a:spcAft>
        <a:buClr>
          <a:schemeClr val="tx2"/>
        </a:buClr>
        <a:buFont typeface="Arial" charset="0"/>
        <a:buChar char="•"/>
        <a:defRPr sz="1600">
          <a:solidFill>
            <a:schemeClr val="tx2"/>
          </a:solidFill>
          <a:latin typeface="+mn-lt"/>
          <a:ea typeface="+mn-ea"/>
          <a:cs typeface="+mn-cs"/>
        </a:defRPr>
      </a:lvl1pPr>
      <a:lvl2pPr marL="720725" indent="-184150" algn="l" defTabSz="762000" rtl="0" eaLnBrk="1" fontAlgn="base" hangingPunct="1">
        <a:spcBef>
          <a:spcPct val="20000"/>
        </a:spcBef>
        <a:spcAft>
          <a:spcPct val="0"/>
        </a:spcAft>
        <a:buClr>
          <a:schemeClr val="tx2"/>
        </a:buClr>
        <a:buSzPct val="80000"/>
        <a:buFont typeface="Arial" charset="0"/>
        <a:buChar char="–"/>
        <a:defRPr sz="1600">
          <a:solidFill>
            <a:schemeClr val="tx2"/>
          </a:solidFill>
          <a:latin typeface="+mn-lt"/>
        </a:defRPr>
      </a:lvl2pPr>
      <a:lvl3pPr marL="1257300" indent="-87313"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mn-lt"/>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mn-lt"/>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mn-lt"/>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33289" y="2905988"/>
            <a:ext cx="6497905" cy="1011503"/>
          </a:xfrm>
        </p:spPr>
        <p:txBody>
          <a:bodyPr/>
          <a:lstStyle/>
          <a:p>
            <a:r>
              <a:rPr lang="sv-SE" dirty="0" smtClean="0"/>
              <a:t/>
            </a:r>
            <a:br>
              <a:rPr lang="sv-SE" dirty="0" smtClean="0"/>
            </a:br>
            <a:r>
              <a:rPr lang="sv-SE" dirty="0"/>
              <a:t/>
            </a:r>
            <a:br>
              <a:rPr lang="sv-SE" dirty="0"/>
            </a:br>
            <a:r>
              <a:rPr lang="sv-SE" dirty="0" smtClean="0"/>
              <a:t/>
            </a:r>
            <a:br>
              <a:rPr lang="sv-SE" dirty="0" smtClean="0"/>
            </a:br>
            <a:r>
              <a:rPr lang="sv-SE" b="0" dirty="0" smtClean="0"/>
              <a:t>Utskott </a:t>
            </a:r>
            <a:r>
              <a:rPr lang="sv-SE" b="0" dirty="0"/>
              <a:t>Nära </a:t>
            </a:r>
            <a:r>
              <a:rPr lang="sv-SE" b="0" dirty="0" smtClean="0"/>
              <a:t>vård</a:t>
            </a:r>
            <a:br>
              <a:rPr lang="sv-SE" b="0" dirty="0" smtClean="0"/>
            </a:br>
            <a:r>
              <a:rPr lang="sv-SE" b="0" dirty="0" smtClean="0"/>
              <a:t>220926</a:t>
            </a:r>
            <a:r>
              <a:rPr lang="sv-SE" dirty="0" smtClean="0"/>
              <a:t>	</a:t>
            </a:r>
            <a:endParaRPr lang="sv-SE" dirty="0"/>
          </a:p>
        </p:txBody>
      </p:sp>
      <p:pic>
        <p:nvPicPr>
          <p:cNvPr id="3" name="Bildobjekt 2"/>
          <p:cNvPicPr>
            <a:picLocks noChangeAspect="1"/>
          </p:cNvPicPr>
          <p:nvPr/>
        </p:nvPicPr>
        <p:blipFill>
          <a:blip r:embed="rId2"/>
          <a:stretch>
            <a:fillRect/>
          </a:stretch>
        </p:blipFill>
        <p:spPr>
          <a:xfrm>
            <a:off x="3075708" y="591530"/>
            <a:ext cx="2396068" cy="1957271"/>
          </a:xfrm>
          <a:prstGeom prst="rect">
            <a:avLst/>
          </a:prstGeom>
        </p:spPr>
      </p:pic>
    </p:spTree>
    <p:extLst>
      <p:ext uri="{BB962C8B-B14F-4D97-AF65-F5344CB8AC3E}">
        <p14:creationId xmlns:p14="http://schemas.microsoft.com/office/powerpoint/2010/main" val="2916660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51139" y="251885"/>
            <a:ext cx="6606862" cy="4685898"/>
          </a:xfrm>
          <a:prstGeom prst="rect">
            <a:avLst/>
          </a:prstGeom>
        </p:spPr>
        <p:txBody>
          <a:bodyPr wrap="square">
            <a:spAutoFit/>
          </a:bodyPr>
          <a:lstStyle/>
          <a:p>
            <a:r>
              <a:rPr lang="sv-SE" sz="1500" b="1" dirty="0">
                <a:solidFill>
                  <a:srgbClr val="0070C0"/>
                </a:solidFill>
              </a:rPr>
              <a:t>Kontaktvägar till nära vårdteamet:</a:t>
            </a:r>
            <a:r>
              <a:rPr lang="sv-SE" sz="1500" b="1" dirty="0"/>
              <a:t/>
            </a:r>
            <a:br>
              <a:rPr lang="sv-SE" sz="1500" b="1" dirty="0"/>
            </a:br>
            <a:endParaRPr lang="sv-SE" sz="1500" b="1" dirty="0"/>
          </a:p>
          <a:p>
            <a:pPr marL="257175" indent="-257175">
              <a:buAutoNum type="arabicPeriod"/>
            </a:pPr>
            <a:r>
              <a:rPr lang="sv-SE" sz="1200" dirty="0"/>
              <a:t>Vård- och omsorgspersonal hemma hos individer som inte har hemsjukvård och har behov av råd och stöd kontaktar sjuksköterskan via telefon.</a:t>
            </a:r>
            <a:br>
              <a:rPr lang="sv-SE" sz="1200" dirty="0"/>
            </a:br>
            <a:endParaRPr lang="sv-SE" sz="1200" dirty="0"/>
          </a:p>
          <a:p>
            <a:pPr marL="257175" indent="-257175">
              <a:buAutoNum type="arabicPeriod"/>
            </a:pPr>
            <a:r>
              <a:rPr lang="sv-SE" sz="1200" dirty="0"/>
              <a:t>Patienter och anhöriga kontaktar alltid hälsocentralens rådgivning i första hand.</a:t>
            </a:r>
            <a:br>
              <a:rPr lang="sv-SE" sz="1200" dirty="0"/>
            </a:br>
            <a:endParaRPr lang="sv-SE" sz="1200" dirty="0"/>
          </a:p>
          <a:p>
            <a:pPr marL="257175" indent="-257175">
              <a:buAutoNum type="arabicPeriod"/>
            </a:pPr>
            <a:r>
              <a:rPr lang="sv-SE" sz="1200" dirty="0"/>
              <a:t>Hemsjukvården beroende på behovet använder Lifecare eller ringer teamsjuksköterskan.</a:t>
            </a:r>
            <a:br>
              <a:rPr lang="sv-SE" sz="1200" dirty="0"/>
            </a:br>
            <a:endParaRPr lang="sv-SE" sz="1200" dirty="0"/>
          </a:p>
          <a:p>
            <a:pPr marL="257175" indent="-257175">
              <a:buAutoNum type="arabicPeriod"/>
            </a:pPr>
            <a:r>
              <a:rPr lang="sv-SE" sz="1200" dirty="0"/>
              <a:t>Ambulansen när de lämnat en patient hemma med önskan om ett uppföljande besök skickar ett VAS meddelande anvisat nära vård team. Varje hälsocentral skapar en VAS-grupp för nära vårdteam. </a:t>
            </a:r>
            <a:br>
              <a:rPr lang="sv-SE" sz="1200" dirty="0"/>
            </a:br>
            <a:endParaRPr lang="sv-SE" sz="1200" dirty="0"/>
          </a:p>
          <a:p>
            <a:pPr marL="257175" indent="-257175">
              <a:buAutoNum type="arabicPeriod" startAt="5"/>
            </a:pPr>
            <a:r>
              <a:rPr lang="sv-SE" sz="1200" dirty="0"/>
              <a:t>Akuten på Kalix sjukhus när de skickat hem en patient och önskar en uppföljning inom närmaste dygnet skickar VAS meddelandetill nära vårdteam på gällande ort. </a:t>
            </a:r>
            <a:br>
              <a:rPr lang="sv-SE" sz="1200" dirty="0"/>
            </a:br>
            <a:endParaRPr lang="sv-SE" sz="1200" dirty="0"/>
          </a:p>
          <a:p>
            <a:pPr marL="257175" indent="-257175">
              <a:buAutoNum type="arabicPeriod" startAt="5"/>
            </a:pPr>
            <a:r>
              <a:rPr lang="sv-SE" sz="1200" dirty="0"/>
              <a:t>Personal från hälsocentralen använder också VAS meddelande funktionen. Brådskande ärenden tas muntligt.</a:t>
            </a:r>
            <a:br>
              <a:rPr lang="sv-SE" sz="1200" dirty="0"/>
            </a:br>
            <a:endParaRPr lang="sv-SE" sz="1200" dirty="0"/>
          </a:p>
          <a:p>
            <a:pPr marL="257175" indent="-257175">
              <a:buAutoNum type="arabicPeriod" startAt="5"/>
            </a:pPr>
            <a:r>
              <a:rPr lang="sv-SE" sz="1200" dirty="0"/>
              <a:t>Psykiatrin använder Lifecare och vid brådskande ärende telefon.</a:t>
            </a:r>
            <a:br>
              <a:rPr lang="sv-SE" sz="1200" dirty="0"/>
            </a:br>
            <a:endParaRPr lang="sv-SE" sz="1200" dirty="0"/>
          </a:p>
          <a:p>
            <a:pPr marL="257175" indent="-257175">
              <a:buAutoNum type="arabicPeriod" startAt="5"/>
            </a:pPr>
            <a:r>
              <a:rPr lang="sv-SE" sz="1200" dirty="0"/>
              <a:t>Slutenvården och PRT-team kan nå teamsjuksköterskan via VAS meddelande </a:t>
            </a:r>
            <a:r>
              <a:rPr lang="sv-SE" sz="1350" dirty="0"/>
              <a:t>eller via telefon.</a:t>
            </a:r>
          </a:p>
          <a:p>
            <a:pPr lvl="0"/>
            <a:endParaRPr lang="sv-SE" sz="1350" dirty="0"/>
          </a:p>
        </p:txBody>
      </p:sp>
    </p:spTree>
    <p:extLst>
      <p:ext uri="{BB962C8B-B14F-4D97-AF65-F5344CB8AC3E}">
        <p14:creationId xmlns:p14="http://schemas.microsoft.com/office/powerpoint/2010/main" val="1403508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09281" y="476454"/>
            <a:ext cx="8184524" cy="3919022"/>
          </a:xfrm>
          <a:prstGeom prst="rect">
            <a:avLst/>
          </a:prstGeom>
        </p:spPr>
        <p:txBody>
          <a:bodyPr wrap="square">
            <a:spAutoFit/>
          </a:bodyPr>
          <a:lstStyle/>
          <a:p>
            <a:pPr>
              <a:spcBef>
                <a:spcPts val="225"/>
              </a:spcBef>
              <a:spcAft>
                <a:spcPts val="225"/>
              </a:spcAft>
            </a:pPr>
            <a:r>
              <a:rPr lang="sv-SE" sz="1500" b="1" dirty="0">
                <a:solidFill>
                  <a:srgbClr val="0070C0"/>
                </a:solidFill>
                <a:ea typeface="Calibri" panose="020F0502020204030204" pitchFamily="34" charset="0"/>
                <a:cs typeface="Times New Roman" panose="02020603050405020304" pitchFamily="18" charset="0"/>
              </a:rPr>
              <a:t>Instrument för bedömning och rapportering</a:t>
            </a:r>
            <a:endParaRPr lang="sv-SE" sz="1350" dirty="0">
              <a:solidFill>
                <a:srgbClr val="0070C0"/>
              </a:solidFill>
              <a:ea typeface="Calibri" panose="020F0502020204030204" pitchFamily="34" charset="0"/>
              <a:cs typeface="Times New Roman" panose="02020603050405020304" pitchFamily="18" charset="0"/>
            </a:endParaRPr>
          </a:p>
          <a:p>
            <a:pPr>
              <a:spcBef>
                <a:spcPts val="225"/>
              </a:spcBef>
              <a:spcAft>
                <a:spcPts val="225"/>
              </a:spcAft>
            </a:pPr>
            <a:r>
              <a:rPr lang="sv-SE" sz="1350" dirty="0">
                <a:ea typeface="Calibri" panose="020F0502020204030204" pitchFamily="34" charset="0"/>
                <a:cs typeface="Times New Roman" panose="02020603050405020304" pitchFamily="18" charset="0"/>
              </a:rPr>
              <a:t>För undersökning och bedömning används enhetliga metoder och verktyg. Bedömning av försämrat hälsotillstånd grundar sig till ABCDE-modellen och vitala parametrar bedöms med hjälp av NEWS2. Skörhetsskala används som verktyg för klinisk bedömning av multisjuka och äldre. SBAR används för strukturerad rapportering.</a:t>
            </a:r>
          </a:p>
          <a:p>
            <a:pPr>
              <a:spcBef>
                <a:spcPts val="225"/>
              </a:spcBef>
              <a:spcAft>
                <a:spcPts val="225"/>
              </a:spcAft>
            </a:pPr>
            <a:r>
              <a:rPr lang="sv-SE" sz="1350" dirty="0">
                <a:ea typeface="Calibri" panose="020F0502020204030204" pitchFamily="34" charset="0"/>
                <a:cs typeface="Times New Roman" panose="02020603050405020304" pitchFamily="18" charset="0"/>
              </a:rPr>
              <a:t> </a:t>
            </a:r>
          </a:p>
          <a:p>
            <a:pPr>
              <a:spcBef>
                <a:spcPts val="225"/>
              </a:spcBef>
              <a:spcAft>
                <a:spcPts val="225"/>
              </a:spcAft>
            </a:pPr>
            <a:r>
              <a:rPr lang="sv-SE" sz="1500" b="1" dirty="0">
                <a:solidFill>
                  <a:srgbClr val="0070C0"/>
                </a:solidFill>
                <a:ea typeface="Calibri" panose="020F0502020204030204" pitchFamily="34" charset="0"/>
                <a:cs typeface="Times New Roman" panose="02020603050405020304" pitchFamily="18" charset="0"/>
              </a:rPr>
              <a:t>Roller och ansvar</a:t>
            </a:r>
            <a:endParaRPr lang="sv-SE" sz="1350" dirty="0">
              <a:solidFill>
                <a:srgbClr val="0070C0"/>
              </a:solidFill>
              <a:ea typeface="Calibri" panose="020F0502020204030204" pitchFamily="34" charset="0"/>
              <a:cs typeface="Times New Roman" panose="02020603050405020304" pitchFamily="18" charset="0"/>
            </a:endParaRPr>
          </a:p>
          <a:p>
            <a:pPr>
              <a:spcBef>
                <a:spcPts val="225"/>
              </a:spcBef>
              <a:spcAft>
                <a:spcPts val="225"/>
              </a:spcAft>
            </a:pPr>
            <a:r>
              <a:rPr lang="sv-SE" sz="1350" dirty="0">
                <a:ea typeface="Calibri" panose="020F0502020204030204" pitchFamily="34" charset="0"/>
                <a:cs typeface="Times New Roman" panose="02020603050405020304" pitchFamily="18" charset="0"/>
              </a:rPr>
              <a:t>Enhetschef på respektive hälsocentral har personalansvaret för teamets medarbetare. Regionen och kommunen ansvarar gemensamt för uppföljning och utvärdering av teamets verksamhet. Hälsocentralens MLA har det yttersta medicinska ansvaret för teamet. Den dagliga läkarkontakten ansvarar hälsocentralen för. Avvikelse skrivs i synergi systemet och hanteras enligt rutin.</a:t>
            </a:r>
          </a:p>
          <a:p>
            <a:pPr>
              <a:spcBef>
                <a:spcPts val="225"/>
              </a:spcBef>
              <a:spcAft>
                <a:spcPts val="225"/>
              </a:spcAft>
            </a:pPr>
            <a:endParaRPr lang="sv-SE" sz="1350" dirty="0">
              <a:ea typeface="Calibri" panose="020F0502020204030204" pitchFamily="34" charset="0"/>
              <a:cs typeface="Times New Roman" panose="02020603050405020304" pitchFamily="18" charset="0"/>
            </a:endParaRPr>
          </a:p>
          <a:p>
            <a:pPr>
              <a:spcBef>
                <a:spcPts val="225"/>
              </a:spcBef>
              <a:spcAft>
                <a:spcPts val="225"/>
              </a:spcAft>
            </a:pPr>
            <a:r>
              <a:rPr lang="sv-SE" sz="1500" b="1" dirty="0">
                <a:solidFill>
                  <a:srgbClr val="0070C0"/>
                </a:solidFill>
                <a:ea typeface="Calibri" panose="020F0502020204030204" pitchFamily="34" charset="0"/>
                <a:cs typeface="Times New Roman" panose="02020603050405020304" pitchFamily="18" charset="0"/>
              </a:rPr>
              <a:t>Tidsplanen</a:t>
            </a:r>
          </a:p>
          <a:p>
            <a:pPr>
              <a:spcBef>
                <a:spcPts val="225"/>
              </a:spcBef>
              <a:spcAft>
                <a:spcPts val="225"/>
              </a:spcAft>
            </a:pPr>
            <a:r>
              <a:rPr lang="sv-SE" sz="1350" dirty="0">
                <a:ea typeface="Calibri" panose="020F0502020204030204" pitchFamily="34" charset="0"/>
                <a:cs typeface="Times New Roman" panose="02020603050405020304" pitchFamily="18" charset="0"/>
              </a:rPr>
              <a:t>Intervjuer är genomföra de första personerna har tackat ja. Samtliga team beräknas vara anställda under september och förhoppningen är att komma igång redan under oktober- där Haparanda är först ut.</a:t>
            </a:r>
          </a:p>
          <a:p>
            <a:pPr algn="ctr">
              <a:spcBef>
                <a:spcPts val="225"/>
              </a:spcBef>
              <a:spcAft>
                <a:spcPts val="225"/>
              </a:spcAft>
            </a:pPr>
            <a:r>
              <a:rPr lang="sv-SE" sz="1500" b="1" dirty="0">
                <a:latin typeface="Times New Roman" panose="02020603050405020304" pitchFamily="18" charset="0"/>
                <a:ea typeface="Calibri" panose="020F0502020204030204" pitchFamily="34" charset="0"/>
                <a:cs typeface="Times New Roman" panose="02020603050405020304" pitchFamily="18" charset="0"/>
              </a:rPr>
              <a:t> </a:t>
            </a:r>
            <a:endParaRPr lang="sv-SE" sz="135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7272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55194" y="-82697"/>
            <a:ext cx="6630104" cy="834016"/>
          </a:xfrm>
        </p:spPr>
        <p:txBody>
          <a:bodyPr/>
          <a:lstStyle/>
          <a:p>
            <a:r>
              <a:rPr lang="sv-SE" dirty="0" smtClean="0"/>
              <a:t>§6 Modellområde Jokkmokk </a:t>
            </a:r>
            <a:endParaRPr lang="sv-SE" dirty="0"/>
          </a:p>
        </p:txBody>
      </p:sp>
      <p:sp>
        <p:nvSpPr>
          <p:cNvPr id="3" name="Platshållare för innehåll 2"/>
          <p:cNvSpPr>
            <a:spLocks noGrp="1"/>
          </p:cNvSpPr>
          <p:nvPr>
            <p:ph sz="half" idx="1"/>
          </p:nvPr>
        </p:nvSpPr>
        <p:spPr>
          <a:xfrm>
            <a:off x="684155" y="939985"/>
            <a:ext cx="6801143" cy="3809632"/>
          </a:xfrm>
        </p:spPr>
        <p:txBody>
          <a:bodyPr/>
          <a:lstStyle/>
          <a:p>
            <a:pPr marL="0" indent="0">
              <a:buNone/>
            </a:pPr>
            <a:r>
              <a:rPr lang="sv-SE" sz="2000" b="1" dirty="0" smtClean="0">
                <a:solidFill>
                  <a:srgbClr val="0070C0"/>
                </a:solidFill>
              </a:rPr>
              <a:t>Multiprofessionellt arbetssätt</a:t>
            </a:r>
          </a:p>
          <a:p>
            <a:pPr marL="214313" indent="-214313">
              <a:buFont typeface="Wingdings" panose="05000000000000000000" pitchFamily="2" charset="2"/>
              <a:buChar char="q"/>
            </a:pPr>
            <a:r>
              <a:rPr lang="sv-SE" sz="1400" dirty="0" smtClean="0"/>
              <a:t>Att </a:t>
            </a:r>
            <a:r>
              <a:rPr lang="sv-SE" sz="1400" dirty="0"/>
              <a:t>koppla ihop yrkeskategorier, kategori de med hemsjukvård i behov av </a:t>
            </a:r>
            <a:r>
              <a:rPr lang="sv-SE" sz="1400" dirty="0" err="1"/>
              <a:t>ffa</a:t>
            </a:r>
            <a:r>
              <a:rPr lang="sv-SE" sz="1400" dirty="0"/>
              <a:t> rehabilitering.</a:t>
            </a:r>
          </a:p>
          <a:p>
            <a:pPr marL="214313" indent="-214313">
              <a:buFont typeface="Wingdings" panose="05000000000000000000" pitchFamily="2" charset="2"/>
              <a:buChar char="q"/>
            </a:pPr>
            <a:r>
              <a:rPr lang="sv-SE" sz="1400" dirty="0" smtClean="0"/>
              <a:t>Två </a:t>
            </a:r>
            <a:r>
              <a:rPr lang="sv-SE" sz="1400" dirty="0"/>
              <a:t>av Jokkmokks hälsocentralsläkare ska jobba med patienter i hemmet med kommunens distriktssjuksköterskor, </a:t>
            </a:r>
            <a:br>
              <a:rPr lang="sv-SE" sz="1400" dirty="0"/>
            </a:br>
            <a:r>
              <a:rPr lang="sv-SE" sz="1400" dirty="0" err="1"/>
              <a:t>fysio</a:t>
            </a:r>
            <a:r>
              <a:rPr lang="sv-SE" sz="1400" dirty="0"/>
              <a:t>- arbetsterapeuter och omvårdnadspersonal.</a:t>
            </a:r>
          </a:p>
          <a:p>
            <a:pPr marL="214313" indent="-214313">
              <a:buFont typeface="Wingdings" panose="05000000000000000000" pitchFamily="2" charset="2"/>
              <a:buChar char="q"/>
            </a:pPr>
            <a:r>
              <a:rPr lang="sv-SE" sz="1400" dirty="0" smtClean="0"/>
              <a:t>Geriatriker </a:t>
            </a:r>
            <a:r>
              <a:rPr lang="sv-SE" sz="1400" dirty="0"/>
              <a:t>från Gällivare sjukhus har haft genomgång med läkarna på hälsocentralen om nära vård</a:t>
            </a:r>
            <a:r>
              <a:rPr lang="sv-SE" sz="1400" dirty="0" smtClean="0"/>
              <a:t>, </a:t>
            </a:r>
            <a:r>
              <a:rPr lang="sv-SE" sz="1400" dirty="0"/>
              <a:t>och gått igenom med </a:t>
            </a:r>
            <a:r>
              <a:rPr lang="sv-SE" sz="1400" dirty="0" err="1"/>
              <a:t>fysio</a:t>
            </a:r>
            <a:r>
              <a:rPr lang="sv-SE" sz="1400" dirty="0"/>
              <a:t>- och arbetsterapeuterna i Jokkmokk hur de kan utveckla rehab i hemmet- ordinärt boende.</a:t>
            </a:r>
          </a:p>
          <a:p>
            <a:pPr marL="214313" indent="-214313">
              <a:buFont typeface="Wingdings" panose="05000000000000000000" pitchFamily="2" charset="2"/>
              <a:buChar char="q"/>
            </a:pPr>
            <a:r>
              <a:rPr lang="sv-SE" sz="1400" dirty="0" smtClean="0"/>
              <a:t>Läkare </a:t>
            </a:r>
            <a:r>
              <a:rPr lang="sv-SE" sz="1400" dirty="0"/>
              <a:t>och distriktssjuksköterskorna har förlängda rondtider för att hinna gå igenom alla </a:t>
            </a:r>
            <a:r>
              <a:rPr lang="sv-SE" sz="1400" dirty="0" smtClean="0"/>
              <a:t>hemsjukvårdspatienter </a:t>
            </a:r>
            <a:r>
              <a:rPr lang="sv-SE" sz="1400" dirty="0"/>
              <a:t>(hembesök osv</a:t>
            </a:r>
            <a:r>
              <a:rPr lang="sv-SE" sz="1400" dirty="0" smtClean="0"/>
              <a:t>)</a:t>
            </a:r>
            <a:endParaRPr lang="sv-SE" sz="1400" dirty="0"/>
          </a:p>
          <a:p>
            <a:pPr marL="214313" indent="-214313">
              <a:buFont typeface="Wingdings" panose="05000000000000000000" pitchFamily="2" charset="2"/>
              <a:buChar char="q"/>
            </a:pPr>
            <a:r>
              <a:rPr lang="sv-SE" sz="1400" dirty="0"/>
              <a:t>Medicintekniskt material är beställt till hemtjänsten, även viss utrustning till läkargruppen.</a:t>
            </a:r>
          </a:p>
          <a:p>
            <a:endParaRPr lang="sv-SE" dirty="0"/>
          </a:p>
        </p:txBody>
      </p:sp>
    </p:spTree>
    <p:extLst>
      <p:ext uri="{BB962C8B-B14F-4D97-AF65-F5344CB8AC3E}">
        <p14:creationId xmlns:p14="http://schemas.microsoft.com/office/powerpoint/2010/main" val="3732626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34948" y="251976"/>
            <a:ext cx="7271590" cy="830997"/>
          </a:xfrm>
          <a:prstGeom prst="rect">
            <a:avLst/>
          </a:prstGeom>
          <a:noFill/>
        </p:spPr>
        <p:txBody>
          <a:bodyPr wrap="square" rtlCol="0">
            <a:spAutoFit/>
          </a:bodyPr>
          <a:lstStyle/>
          <a:p>
            <a:r>
              <a:rPr lang="sv-SE" sz="2400" b="1" dirty="0" smtClean="0">
                <a:solidFill>
                  <a:schemeClr val="accent1"/>
                </a:solidFill>
              </a:rPr>
              <a:t>§7 Utvecklingsmedel nationella överenskommelser God och Nära vård </a:t>
            </a:r>
            <a:endParaRPr lang="sv-SE" sz="2400" b="1" dirty="0">
              <a:solidFill>
                <a:schemeClr val="accent1"/>
              </a:solidFill>
            </a:endParaRPr>
          </a:p>
        </p:txBody>
      </p:sp>
      <p:sp>
        <p:nvSpPr>
          <p:cNvPr id="2" name="textruta 1"/>
          <p:cNvSpPr txBox="1"/>
          <p:nvPr/>
        </p:nvSpPr>
        <p:spPr>
          <a:xfrm>
            <a:off x="318500" y="1248576"/>
            <a:ext cx="4119936" cy="3416320"/>
          </a:xfrm>
          <a:prstGeom prst="rect">
            <a:avLst/>
          </a:prstGeom>
          <a:noFill/>
        </p:spPr>
        <p:txBody>
          <a:bodyPr wrap="square" rtlCol="0">
            <a:spAutoFit/>
          </a:bodyPr>
          <a:lstStyle/>
          <a:p>
            <a:pPr marL="285750" indent="-285750">
              <a:buFont typeface="Arial" panose="020B0604020202020204" pitchFamily="34" charset="0"/>
              <a:buChar char="•"/>
            </a:pPr>
            <a:r>
              <a:rPr lang="sv-SE" sz="1100" dirty="0" smtClean="0"/>
              <a:t>Höstens redan beslutade VUB-medel om 5,4 mnkr fördelas enligt tabellen.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smtClean="0"/>
              <a:t>Under förutsättning att beslut om riktade medel även tillkommer för 2023 är inriktningen att satsa på att stärka primärvårdsnivån inom områdena distriktssköterska, psykiatri, AKS samt palliativ vård med fokus sjukhus.  </a:t>
            </a:r>
          </a:p>
          <a:p>
            <a:endParaRPr lang="sv-SE" sz="1100" dirty="0" smtClean="0"/>
          </a:p>
          <a:p>
            <a:pPr marL="285750" indent="-285750">
              <a:buFont typeface="Arial" panose="020B0604020202020204" pitchFamily="34" charset="0"/>
              <a:buChar char="•"/>
            </a:pPr>
            <a:r>
              <a:rPr lang="sv-SE" sz="1100" dirty="0" smtClean="0"/>
              <a:t>Av 97 250 tkr att fördela till verksamheterna är 97 250 tkr beslutade och 22 087 tkr återstår att fördela. </a:t>
            </a:r>
          </a:p>
          <a:p>
            <a:endParaRPr lang="sv-SE" sz="1100" dirty="0" smtClean="0"/>
          </a:p>
          <a:p>
            <a:pPr marL="285750" indent="-285750">
              <a:buFont typeface="Arial" panose="020B0604020202020204" pitchFamily="34" charset="0"/>
              <a:buChar char="•"/>
            </a:pPr>
            <a:r>
              <a:rPr lang="sv-SE" sz="1100" dirty="0" smtClean="0"/>
              <a:t>Projektorganisation för modellområde Östra Norrbotten är beslutad i styrgruppen Östra. Innebär att respektive huvudman finansierar en basbemanning. Förväntas beslutas i styrgrupp och av RSO inom 2 veckor.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smtClean="0"/>
              <a:t>Ett flertal ansökningar är beredda inför styrgruppsmöte Nationella överenskommelser 220927. </a:t>
            </a:r>
          </a:p>
          <a:p>
            <a:endParaRPr lang="sv-SE" dirty="0"/>
          </a:p>
        </p:txBody>
      </p:sp>
      <p:graphicFrame>
        <p:nvGraphicFramePr>
          <p:cNvPr id="3" name="Tabell 2"/>
          <p:cNvGraphicFramePr>
            <a:graphicFrameLocks noGrp="1"/>
          </p:cNvGraphicFramePr>
          <p:nvPr>
            <p:extLst>
              <p:ext uri="{D42A27DB-BD31-4B8C-83A1-F6EECF244321}">
                <p14:modId xmlns:p14="http://schemas.microsoft.com/office/powerpoint/2010/main" val="1248704528"/>
              </p:ext>
            </p:extLst>
          </p:nvPr>
        </p:nvGraphicFramePr>
        <p:xfrm>
          <a:off x="5804895" y="1243705"/>
          <a:ext cx="3082251" cy="3696837"/>
        </p:xfrm>
        <a:graphic>
          <a:graphicData uri="http://schemas.openxmlformats.org/drawingml/2006/table">
            <a:tbl>
              <a:tblPr firstRow="1" bandRow="1">
                <a:tableStyleId>{5C22544A-7EE6-4342-B048-85BDC9FD1C3A}</a:tableStyleId>
              </a:tblPr>
              <a:tblGrid>
                <a:gridCol w="2311689"/>
                <a:gridCol w="770562"/>
              </a:tblGrid>
              <a:tr h="0">
                <a:tc>
                  <a:txBody>
                    <a:bodyPr/>
                    <a:lstStyle/>
                    <a:p>
                      <a:r>
                        <a:rPr lang="sv-SE" sz="1400" dirty="0" smtClean="0"/>
                        <a:t>Specialitet</a:t>
                      </a:r>
                      <a:endParaRPr lang="sv-SE" sz="1400" dirty="0"/>
                    </a:p>
                  </a:txBody>
                  <a:tcPr/>
                </a:tc>
                <a:tc>
                  <a:txBody>
                    <a:bodyPr/>
                    <a:lstStyle/>
                    <a:p>
                      <a:r>
                        <a:rPr lang="sv-SE" sz="1400" dirty="0" smtClean="0"/>
                        <a:t>Antal </a:t>
                      </a:r>
                      <a:endParaRPr lang="sv-SE" sz="1400" dirty="0"/>
                    </a:p>
                  </a:txBody>
                  <a:tcPr/>
                </a:tc>
              </a:tr>
              <a:tr h="308367">
                <a:tc>
                  <a:txBody>
                    <a:bodyPr/>
                    <a:lstStyle/>
                    <a:p>
                      <a:r>
                        <a:rPr lang="sv-SE" sz="1200" dirty="0" smtClean="0"/>
                        <a:t>Anestesi</a:t>
                      </a:r>
                      <a:endParaRPr lang="sv-SE" sz="1200" dirty="0"/>
                    </a:p>
                  </a:txBody>
                  <a:tcPr/>
                </a:tc>
                <a:tc>
                  <a:txBody>
                    <a:bodyPr/>
                    <a:lstStyle/>
                    <a:p>
                      <a:r>
                        <a:rPr lang="sv-SE" sz="1200" dirty="0" smtClean="0"/>
                        <a:t>2</a:t>
                      </a:r>
                      <a:endParaRPr lang="sv-SE" sz="1200" dirty="0"/>
                    </a:p>
                  </a:txBody>
                  <a:tcPr/>
                </a:tc>
              </a:tr>
              <a:tr h="308367">
                <a:tc>
                  <a:txBody>
                    <a:bodyPr/>
                    <a:lstStyle/>
                    <a:p>
                      <a:r>
                        <a:rPr lang="sv-SE" sz="1200" dirty="0" smtClean="0"/>
                        <a:t>Akutsjukvård</a:t>
                      </a:r>
                      <a:r>
                        <a:rPr lang="sv-SE" sz="1200" baseline="0" dirty="0" smtClean="0"/>
                        <a:t> </a:t>
                      </a:r>
                      <a:endParaRPr lang="sv-SE" sz="1200" dirty="0"/>
                    </a:p>
                  </a:txBody>
                  <a:tcPr/>
                </a:tc>
                <a:tc>
                  <a:txBody>
                    <a:bodyPr/>
                    <a:lstStyle/>
                    <a:p>
                      <a:r>
                        <a:rPr lang="sv-SE" sz="1200" dirty="0" smtClean="0"/>
                        <a:t>2</a:t>
                      </a:r>
                      <a:endParaRPr lang="sv-SE" sz="1200" dirty="0"/>
                    </a:p>
                  </a:txBody>
                  <a:tcPr/>
                </a:tc>
              </a:tr>
              <a:tr h="308367">
                <a:tc>
                  <a:txBody>
                    <a:bodyPr/>
                    <a:lstStyle/>
                    <a:p>
                      <a:r>
                        <a:rPr lang="sv-SE" sz="1200" dirty="0" smtClean="0"/>
                        <a:t>Kardiologi</a:t>
                      </a:r>
                    </a:p>
                  </a:txBody>
                  <a:tcPr/>
                </a:tc>
                <a:tc>
                  <a:txBody>
                    <a:bodyPr/>
                    <a:lstStyle/>
                    <a:p>
                      <a:r>
                        <a:rPr lang="sv-SE" sz="1200" dirty="0" smtClean="0"/>
                        <a:t>1</a:t>
                      </a:r>
                      <a:endParaRPr lang="sv-SE" sz="1200" dirty="0"/>
                    </a:p>
                  </a:txBody>
                  <a:tcPr/>
                </a:tc>
              </a:tr>
              <a:tr h="308367">
                <a:tc>
                  <a:txBody>
                    <a:bodyPr/>
                    <a:lstStyle/>
                    <a:p>
                      <a:r>
                        <a:rPr lang="sv-SE" sz="1200" dirty="0" smtClean="0"/>
                        <a:t>Internmedicin </a:t>
                      </a:r>
                      <a:endParaRPr lang="sv-SE" sz="1200" dirty="0"/>
                    </a:p>
                  </a:txBody>
                  <a:tcPr/>
                </a:tc>
                <a:tc>
                  <a:txBody>
                    <a:bodyPr/>
                    <a:lstStyle/>
                    <a:p>
                      <a:r>
                        <a:rPr lang="sv-SE" sz="1200" dirty="0" smtClean="0"/>
                        <a:t>1</a:t>
                      </a:r>
                      <a:endParaRPr lang="sv-SE" sz="1200" dirty="0"/>
                    </a:p>
                  </a:txBody>
                  <a:tcPr/>
                </a:tc>
              </a:tr>
              <a:tr h="308367">
                <a:tc>
                  <a:txBody>
                    <a:bodyPr/>
                    <a:lstStyle/>
                    <a:p>
                      <a:r>
                        <a:rPr lang="sv-SE" sz="1200" dirty="0" smtClean="0"/>
                        <a:t>Ögon</a:t>
                      </a:r>
                      <a:endParaRPr lang="sv-SE" sz="1200" dirty="0"/>
                    </a:p>
                  </a:txBody>
                  <a:tcPr/>
                </a:tc>
                <a:tc>
                  <a:txBody>
                    <a:bodyPr/>
                    <a:lstStyle/>
                    <a:p>
                      <a:r>
                        <a:rPr lang="sv-SE" sz="1200" dirty="0" smtClean="0"/>
                        <a:t>1</a:t>
                      </a:r>
                      <a:endParaRPr lang="sv-SE" sz="1200" dirty="0"/>
                    </a:p>
                  </a:txBody>
                  <a:tcPr/>
                </a:tc>
              </a:tr>
              <a:tr h="308367">
                <a:tc>
                  <a:txBody>
                    <a:bodyPr/>
                    <a:lstStyle/>
                    <a:p>
                      <a:r>
                        <a:rPr lang="sv-SE" sz="1200" dirty="0" smtClean="0"/>
                        <a:t>Ambulans</a:t>
                      </a:r>
                      <a:r>
                        <a:rPr lang="sv-SE" sz="1200" baseline="0" dirty="0" smtClean="0"/>
                        <a:t> </a:t>
                      </a:r>
                      <a:endParaRPr lang="sv-SE" sz="1200" dirty="0"/>
                    </a:p>
                  </a:txBody>
                  <a:tcPr/>
                </a:tc>
                <a:tc>
                  <a:txBody>
                    <a:bodyPr/>
                    <a:lstStyle/>
                    <a:p>
                      <a:r>
                        <a:rPr lang="sv-SE" sz="1200" dirty="0" smtClean="0"/>
                        <a:t>7</a:t>
                      </a:r>
                      <a:endParaRPr lang="sv-SE" sz="1200" dirty="0"/>
                    </a:p>
                  </a:txBody>
                  <a:tcPr/>
                </a:tc>
              </a:tr>
              <a:tr h="308367">
                <a:tc>
                  <a:txBody>
                    <a:bodyPr/>
                    <a:lstStyle/>
                    <a:p>
                      <a:r>
                        <a:rPr lang="sv-SE" sz="1200" dirty="0" smtClean="0"/>
                        <a:t>Psykiatri</a:t>
                      </a:r>
                      <a:endParaRPr lang="sv-SE" sz="1200" dirty="0"/>
                    </a:p>
                  </a:txBody>
                  <a:tcPr/>
                </a:tc>
                <a:tc>
                  <a:txBody>
                    <a:bodyPr/>
                    <a:lstStyle/>
                    <a:p>
                      <a:r>
                        <a:rPr lang="sv-SE" sz="1200" dirty="0" smtClean="0"/>
                        <a:t>1</a:t>
                      </a:r>
                      <a:endParaRPr lang="sv-SE" sz="1200" dirty="0"/>
                    </a:p>
                  </a:txBody>
                  <a:tcPr/>
                </a:tc>
              </a:tr>
              <a:tr h="308367">
                <a:tc>
                  <a:txBody>
                    <a:bodyPr/>
                    <a:lstStyle/>
                    <a:p>
                      <a:r>
                        <a:rPr lang="sv-SE" sz="1200" dirty="0" smtClean="0"/>
                        <a:t>Distriktssköterska</a:t>
                      </a:r>
                      <a:endParaRPr lang="sv-SE" sz="1200" dirty="0"/>
                    </a:p>
                  </a:txBody>
                  <a:tcPr/>
                </a:tc>
                <a:tc>
                  <a:txBody>
                    <a:bodyPr/>
                    <a:lstStyle/>
                    <a:p>
                      <a:r>
                        <a:rPr lang="sv-SE" sz="1200" dirty="0" smtClean="0"/>
                        <a:t>5</a:t>
                      </a:r>
                      <a:endParaRPr lang="sv-SE" sz="1200" dirty="0"/>
                    </a:p>
                  </a:txBody>
                  <a:tcPr/>
                </a:tc>
              </a:tr>
              <a:tr h="308367">
                <a:tc>
                  <a:txBody>
                    <a:bodyPr/>
                    <a:lstStyle/>
                    <a:p>
                      <a:r>
                        <a:rPr lang="sv-SE" sz="1200" dirty="0" smtClean="0"/>
                        <a:t>AKS</a:t>
                      </a:r>
                      <a:endParaRPr lang="sv-SE" sz="1200" dirty="0"/>
                    </a:p>
                  </a:txBody>
                  <a:tcPr/>
                </a:tc>
                <a:tc>
                  <a:txBody>
                    <a:bodyPr/>
                    <a:lstStyle/>
                    <a:p>
                      <a:r>
                        <a:rPr lang="sv-SE" sz="1200" dirty="0" smtClean="0"/>
                        <a:t>3</a:t>
                      </a:r>
                      <a:endParaRPr lang="sv-SE" sz="1200" dirty="0"/>
                    </a:p>
                  </a:txBody>
                  <a:tcPr/>
                </a:tc>
              </a:tr>
              <a:tr h="308367">
                <a:tc>
                  <a:txBody>
                    <a:bodyPr/>
                    <a:lstStyle/>
                    <a:p>
                      <a:r>
                        <a:rPr lang="sv-SE" sz="1200" dirty="0" smtClean="0"/>
                        <a:t>Palliativ</a:t>
                      </a:r>
                      <a:r>
                        <a:rPr lang="sv-SE" sz="1200" baseline="0" dirty="0" smtClean="0"/>
                        <a:t> vård </a:t>
                      </a:r>
                      <a:endParaRPr lang="sv-SE" sz="1200" dirty="0"/>
                    </a:p>
                  </a:txBody>
                  <a:tcPr/>
                </a:tc>
                <a:tc>
                  <a:txBody>
                    <a:bodyPr/>
                    <a:lstStyle/>
                    <a:p>
                      <a:r>
                        <a:rPr lang="sv-SE" sz="1200" dirty="0" smtClean="0"/>
                        <a:t>2</a:t>
                      </a:r>
                      <a:endParaRPr lang="sv-SE" sz="1200" dirty="0"/>
                    </a:p>
                  </a:txBody>
                  <a:tcPr/>
                </a:tc>
              </a:tr>
              <a:tr h="308367">
                <a:tc>
                  <a:txBody>
                    <a:bodyPr/>
                    <a:lstStyle/>
                    <a:p>
                      <a:r>
                        <a:rPr lang="sv-SE" sz="1200" b="1" dirty="0" smtClean="0"/>
                        <a:t>Totalt</a:t>
                      </a:r>
                      <a:endParaRPr lang="sv-SE" sz="1200" b="1" dirty="0"/>
                    </a:p>
                  </a:txBody>
                  <a:tcPr/>
                </a:tc>
                <a:tc>
                  <a:txBody>
                    <a:bodyPr/>
                    <a:lstStyle/>
                    <a:p>
                      <a:r>
                        <a:rPr lang="sv-SE" sz="1200" b="1" dirty="0" smtClean="0"/>
                        <a:t>25</a:t>
                      </a:r>
                      <a:endParaRPr lang="sv-SE" sz="1200" b="1" dirty="0"/>
                    </a:p>
                  </a:txBody>
                  <a:tcPr/>
                </a:tc>
              </a:tr>
            </a:tbl>
          </a:graphicData>
        </a:graphic>
      </p:graphicFrame>
    </p:spTree>
    <p:extLst>
      <p:ext uri="{BB962C8B-B14F-4D97-AF65-F5344CB8AC3E}">
        <p14:creationId xmlns:p14="http://schemas.microsoft.com/office/powerpoint/2010/main" val="3542957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34948" y="251976"/>
            <a:ext cx="7271590" cy="1200329"/>
          </a:xfrm>
          <a:prstGeom prst="rect">
            <a:avLst/>
          </a:prstGeom>
          <a:noFill/>
        </p:spPr>
        <p:txBody>
          <a:bodyPr wrap="square" rtlCol="0">
            <a:spAutoFit/>
          </a:bodyPr>
          <a:lstStyle/>
          <a:p>
            <a:r>
              <a:rPr lang="sv-SE" sz="2400" b="1" dirty="0" smtClean="0">
                <a:solidFill>
                  <a:schemeClr val="accent1"/>
                </a:solidFill>
              </a:rPr>
              <a:t>§7 Utvecklingsmedel nationella överenskommelser Utökad läkarkompetens i äldreomsorgen</a:t>
            </a:r>
            <a:endParaRPr lang="sv-SE" sz="2400" b="1" dirty="0">
              <a:solidFill>
                <a:schemeClr val="accent1"/>
              </a:solidFill>
            </a:endParaRPr>
          </a:p>
        </p:txBody>
      </p:sp>
      <p:sp>
        <p:nvSpPr>
          <p:cNvPr id="2" name="textruta 1"/>
          <p:cNvSpPr txBox="1"/>
          <p:nvPr/>
        </p:nvSpPr>
        <p:spPr>
          <a:xfrm>
            <a:off x="934948" y="1582441"/>
            <a:ext cx="6801491" cy="5078313"/>
          </a:xfrm>
          <a:prstGeom prst="rect">
            <a:avLst/>
          </a:prstGeom>
          <a:noFill/>
        </p:spPr>
        <p:txBody>
          <a:bodyPr wrap="square" rtlCol="0">
            <a:spAutoFit/>
          </a:bodyPr>
          <a:lstStyle/>
          <a:p>
            <a:pPr marL="285750" indent="-285750">
              <a:buFont typeface="Arial" panose="020B0604020202020204" pitchFamily="34" charset="0"/>
              <a:buChar char="•"/>
            </a:pPr>
            <a:r>
              <a:rPr lang="sv-SE" dirty="0" smtClean="0"/>
              <a:t>Staten har avsatt medel i särskild överenskommelse för att utöka läkarkompetensen inom äldreomsorgen i syfte att öka tillgängligheten och kontinuiteten. </a:t>
            </a:r>
          </a:p>
          <a:p>
            <a:pPr marL="285750" indent="-285750">
              <a:buFont typeface="Arial" panose="020B0604020202020204" pitchFamily="34" charset="0"/>
              <a:buChar char="•"/>
            </a:pPr>
            <a:endParaRPr lang="sv-SE" dirty="0" smtClean="0"/>
          </a:p>
          <a:p>
            <a:pPr marL="285750" indent="-285750">
              <a:buFont typeface="Arial" panose="020B0604020202020204" pitchFamily="34" charset="0"/>
              <a:buChar char="•"/>
            </a:pPr>
            <a:r>
              <a:rPr lang="sv-SE" dirty="0" smtClean="0"/>
              <a:t>Region Norrbotten har erhållit totalt ca 17,8 mnkr för år 2021 och 2022. Av dessa medel fördelas 80 procent av medlen till hälsocentraler i egen regi och privat regi. </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smtClean="0"/>
              <a:t>Det </a:t>
            </a:r>
            <a:r>
              <a:rPr lang="sv-SE" dirty="0"/>
              <a:t>motsvarar totalt </a:t>
            </a:r>
            <a:r>
              <a:rPr lang="sv-SE" dirty="0" smtClean="0"/>
              <a:t>ca 14,3 mnkr. </a:t>
            </a:r>
            <a:r>
              <a:rPr lang="sv-SE" dirty="0"/>
              <a:t>Medel fördelas utifrån antal listade 75 år och äldre per hälsocentral per augusti månad. </a:t>
            </a:r>
          </a:p>
          <a:p>
            <a:endParaRPr lang="sv-SE" dirty="0" smtClean="0"/>
          </a:p>
          <a:p>
            <a:endParaRPr lang="sv-SE" dirty="0"/>
          </a:p>
          <a:p>
            <a:endParaRPr lang="sv-SE" dirty="0" smtClean="0"/>
          </a:p>
          <a:p>
            <a:endParaRPr lang="sv-SE" dirty="0"/>
          </a:p>
          <a:p>
            <a:endParaRPr lang="sv-SE" dirty="0"/>
          </a:p>
          <a:p>
            <a:endParaRPr lang="sv-SE" dirty="0" smtClean="0"/>
          </a:p>
          <a:p>
            <a:endParaRPr lang="sv-SE" dirty="0"/>
          </a:p>
          <a:p>
            <a:endParaRPr lang="sv-SE" dirty="0"/>
          </a:p>
        </p:txBody>
      </p:sp>
    </p:spTree>
    <p:extLst>
      <p:ext uri="{BB962C8B-B14F-4D97-AF65-F5344CB8AC3E}">
        <p14:creationId xmlns:p14="http://schemas.microsoft.com/office/powerpoint/2010/main" val="2940673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34948" y="251976"/>
            <a:ext cx="7271590" cy="830997"/>
          </a:xfrm>
          <a:prstGeom prst="rect">
            <a:avLst/>
          </a:prstGeom>
          <a:noFill/>
        </p:spPr>
        <p:txBody>
          <a:bodyPr wrap="square" rtlCol="0">
            <a:spAutoFit/>
          </a:bodyPr>
          <a:lstStyle/>
          <a:p>
            <a:r>
              <a:rPr lang="sv-SE" sz="2400" b="1" dirty="0" smtClean="0">
                <a:solidFill>
                  <a:schemeClr val="accent1"/>
                </a:solidFill>
              </a:rPr>
              <a:t>§7 Utvecklingsmedel nationella överenskommelser</a:t>
            </a:r>
            <a:endParaRPr lang="sv-SE" sz="2400" b="1" dirty="0">
              <a:solidFill>
                <a:schemeClr val="accent1"/>
              </a:solidFill>
            </a:endParaRPr>
          </a:p>
        </p:txBody>
      </p:sp>
      <p:sp>
        <p:nvSpPr>
          <p:cNvPr id="2" name="textruta 1"/>
          <p:cNvSpPr txBox="1"/>
          <p:nvPr/>
        </p:nvSpPr>
        <p:spPr>
          <a:xfrm>
            <a:off x="1052052" y="1366684"/>
            <a:ext cx="6617109" cy="2031325"/>
          </a:xfrm>
          <a:prstGeom prst="rect">
            <a:avLst/>
          </a:prstGeom>
          <a:noFill/>
        </p:spPr>
        <p:txBody>
          <a:bodyPr wrap="square" rtlCol="0">
            <a:spAutoFit/>
          </a:bodyPr>
          <a:lstStyle/>
          <a:p>
            <a:r>
              <a:rPr lang="sv-SE" dirty="0" smtClean="0"/>
              <a:t>Beslut om fördelning av medel från särskild överenskommelse ”Förstärkt läkarkompetens inom äldreomsorgen” har också beviljats. </a:t>
            </a:r>
          </a:p>
          <a:p>
            <a:endParaRPr lang="sv-SE" dirty="0"/>
          </a:p>
          <a:p>
            <a:endParaRPr lang="sv-SE" dirty="0" smtClean="0"/>
          </a:p>
          <a:p>
            <a:endParaRPr lang="sv-SE" dirty="0"/>
          </a:p>
          <a:p>
            <a:endParaRPr lang="sv-SE" dirty="0"/>
          </a:p>
        </p:txBody>
      </p:sp>
    </p:spTree>
    <p:extLst>
      <p:ext uri="{BB962C8B-B14F-4D97-AF65-F5344CB8AC3E}">
        <p14:creationId xmlns:p14="http://schemas.microsoft.com/office/powerpoint/2010/main" val="4154805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§8 Organisation och resurser</a:t>
            </a:r>
            <a:endParaRPr lang="sv-SE" sz="2400" b="1" dirty="0">
              <a:solidFill>
                <a:schemeClr val="accent1"/>
              </a:solidFill>
            </a:endParaRPr>
          </a:p>
        </p:txBody>
      </p:sp>
      <p:sp>
        <p:nvSpPr>
          <p:cNvPr id="3" name="textruta 2"/>
          <p:cNvSpPr txBox="1"/>
          <p:nvPr/>
        </p:nvSpPr>
        <p:spPr>
          <a:xfrm>
            <a:off x="719192" y="1119884"/>
            <a:ext cx="6565186" cy="2585323"/>
          </a:xfrm>
          <a:prstGeom prst="rect">
            <a:avLst/>
          </a:prstGeom>
          <a:noFill/>
        </p:spPr>
        <p:txBody>
          <a:bodyPr wrap="square" rtlCol="0">
            <a:spAutoFit/>
          </a:bodyPr>
          <a:lstStyle/>
          <a:p>
            <a:r>
              <a:rPr lang="sv-SE" dirty="0">
                <a:ea typeface="Calibri" panose="020F0502020204030204" pitchFamily="34" charset="0"/>
              </a:rPr>
              <a:t>Utvecklingskansli Nära vård etableras i höst under </a:t>
            </a:r>
            <a:r>
              <a:rPr lang="sv-SE" dirty="0" smtClean="0">
                <a:ea typeface="Calibri" panose="020F0502020204030204" pitchFamily="34" charset="0"/>
              </a:rPr>
              <a:t>RD</a:t>
            </a:r>
          </a:p>
          <a:p>
            <a:endParaRPr lang="sv-SE" dirty="0">
              <a:ea typeface="Calibri" panose="020F0502020204030204" pitchFamily="34" charset="0"/>
            </a:endParaRPr>
          </a:p>
          <a:p>
            <a:pPr marL="285750" indent="-285750">
              <a:buFont typeface="Arial" panose="020B0604020202020204" pitchFamily="34" charset="0"/>
              <a:buChar char="•"/>
            </a:pPr>
            <a:r>
              <a:rPr lang="sv-SE" dirty="0" smtClean="0">
                <a:ea typeface="Calibri" panose="020F0502020204030204" pitchFamily="34" charset="0"/>
              </a:rPr>
              <a:t>Samla </a:t>
            </a:r>
            <a:r>
              <a:rPr lang="sv-SE" dirty="0">
                <a:ea typeface="Calibri" panose="020F0502020204030204" pitchFamily="34" charset="0"/>
              </a:rPr>
              <a:t>resurser för att samordna och stödja omställningen till Nära vård </a:t>
            </a:r>
            <a:endParaRPr lang="sv-SE" dirty="0" smtClean="0">
              <a:ea typeface="Calibri" panose="020F0502020204030204" pitchFamily="34" charset="0"/>
            </a:endParaRPr>
          </a:p>
          <a:p>
            <a:pPr marL="285750" indent="-285750">
              <a:buFont typeface="Arial" panose="020B0604020202020204" pitchFamily="34" charset="0"/>
              <a:buChar char="•"/>
            </a:pPr>
            <a:r>
              <a:rPr lang="sv-SE" dirty="0" smtClean="0">
                <a:ea typeface="Calibri" panose="020F0502020204030204" pitchFamily="34" charset="0"/>
              </a:rPr>
              <a:t>Skapa </a:t>
            </a:r>
            <a:r>
              <a:rPr lang="sv-SE" dirty="0">
                <a:ea typeface="Calibri" panose="020F0502020204030204" pitchFamily="34" charset="0"/>
              </a:rPr>
              <a:t>genomförandekraft i </a:t>
            </a:r>
            <a:r>
              <a:rPr lang="sv-SE" dirty="0" smtClean="0">
                <a:ea typeface="Calibri" panose="020F0502020204030204" pitchFamily="34" charset="0"/>
              </a:rPr>
              <a:t>organisationen</a:t>
            </a:r>
          </a:p>
          <a:p>
            <a:pPr marL="285750" indent="-285750">
              <a:buFont typeface="Arial" panose="020B0604020202020204" pitchFamily="34" charset="0"/>
              <a:buChar char="•"/>
            </a:pPr>
            <a:r>
              <a:rPr lang="sv-SE" dirty="0" smtClean="0">
                <a:ea typeface="Calibri" panose="020F0502020204030204" pitchFamily="34" charset="0"/>
              </a:rPr>
              <a:t>Stödja </a:t>
            </a:r>
            <a:r>
              <a:rPr lang="sv-SE" dirty="0">
                <a:ea typeface="Calibri" panose="020F0502020204030204" pitchFamily="34" charset="0"/>
              </a:rPr>
              <a:t>Utskott Nära vård </a:t>
            </a:r>
          </a:p>
          <a:p>
            <a:pPr marL="285750" indent="-285750">
              <a:buFont typeface="Arial" panose="020B0604020202020204" pitchFamily="34" charset="0"/>
              <a:buChar char="•"/>
            </a:pPr>
            <a:r>
              <a:rPr lang="sv-SE" dirty="0">
                <a:ea typeface="Calibri" panose="020F0502020204030204" pitchFamily="34" charset="0"/>
              </a:rPr>
              <a:t>Omställning av hälso- och sjukvårdssystemet ska vara en naturlig del i ledningsstrukturen och ska genomsyra alla nivåer.  </a:t>
            </a:r>
          </a:p>
        </p:txBody>
      </p:sp>
    </p:spTree>
    <p:extLst>
      <p:ext uri="{BB962C8B-B14F-4D97-AF65-F5344CB8AC3E}">
        <p14:creationId xmlns:p14="http://schemas.microsoft.com/office/powerpoint/2010/main" val="52596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§9 Facklig samverkan  </a:t>
            </a:r>
            <a:endParaRPr lang="sv-SE" dirty="0"/>
          </a:p>
        </p:txBody>
      </p:sp>
      <p:sp>
        <p:nvSpPr>
          <p:cNvPr id="3" name="Platshållare för innehåll 2"/>
          <p:cNvSpPr>
            <a:spLocks noGrp="1"/>
          </p:cNvSpPr>
          <p:nvPr>
            <p:ph sz="half" idx="1"/>
          </p:nvPr>
        </p:nvSpPr>
        <p:spPr/>
        <p:txBody>
          <a:bodyPr/>
          <a:lstStyle/>
          <a:p>
            <a:r>
              <a:rPr lang="sv-SE" dirty="0" smtClean="0"/>
              <a:t>Samverkan med fackliga företrädare </a:t>
            </a:r>
          </a:p>
          <a:p>
            <a:r>
              <a:rPr lang="sv-SE" dirty="0" smtClean="0"/>
              <a:t>Planering för uppstart av facklig referensgrupp inom Nära vård </a:t>
            </a:r>
          </a:p>
          <a:p>
            <a:r>
              <a:rPr lang="sv-SE" dirty="0" smtClean="0"/>
              <a:t>Positivt gensvar </a:t>
            </a:r>
          </a:p>
          <a:p>
            <a:endParaRPr lang="sv-SE" dirty="0" smtClean="0"/>
          </a:p>
        </p:txBody>
      </p:sp>
    </p:spTree>
    <p:extLst>
      <p:ext uri="{BB962C8B-B14F-4D97-AF65-F5344CB8AC3E}">
        <p14:creationId xmlns:p14="http://schemas.microsoft.com/office/powerpoint/2010/main" val="607600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55498" y="384370"/>
            <a:ext cx="6615320" cy="834016"/>
          </a:xfrm>
        </p:spPr>
        <p:txBody>
          <a:bodyPr/>
          <a:lstStyle/>
          <a:p>
            <a:r>
              <a:rPr lang="sv-SE" dirty="0" smtClean="0"/>
              <a:t>§10 Uppföljning </a:t>
            </a:r>
            <a:endParaRPr lang="sv-SE" dirty="0"/>
          </a:p>
        </p:txBody>
      </p:sp>
      <p:sp>
        <p:nvSpPr>
          <p:cNvPr id="3" name="Platshållare för innehåll 2"/>
          <p:cNvSpPr>
            <a:spLocks noGrp="1"/>
          </p:cNvSpPr>
          <p:nvPr>
            <p:ph sz="half" idx="1"/>
          </p:nvPr>
        </p:nvSpPr>
        <p:spPr>
          <a:xfrm>
            <a:off x="739739" y="1654138"/>
            <a:ext cx="6831079" cy="2709899"/>
          </a:xfrm>
        </p:spPr>
        <p:txBody>
          <a:bodyPr/>
          <a:lstStyle/>
          <a:p>
            <a:pPr defTabSz="914378">
              <a:defRPr/>
            </a:pPr>
            <a:r>
              <a:rPr lang="sv-SE" sz="1800" dirty="0"/>
              <a:t>Gemensam uppföljning tillsammans med kommunerna. Uppdrag från </a:t>
            </a:r>
            <a:r>
              <a:rPr lang="sv-SE" sz="1800" dirty="0" err="1"/>
              <a:t>Polsam</a:t>
            </a:r>
            <a:r>
              <a:rPr lang="sv-SE" sz="1800" dirty="0"/>
              <a:t> och Länsstyrgruppen </a:t>
            </a:r>
          </a:p>
          <a:p>
            <a:pPr defTabSz="914378">
              <a:defRPr/>
            </a:pPr>
            <a:r>
              <a:rPr lang="sv-SE" sz="1800" dirty="0"/>
              <a:t>Inriktning 2 indikatorer per förutsättning och riktningsförändring i strategin</a:t>
            </a:r>
          </a:p>
          <a:p>
            <a:endParaRPr lang="sv-SE" dirty="0"/>
          </a:p>
        </p:txBody>
      </p:sp>
    </p:spTree>
    <p:extLst>
      <p:ext uri="{BB962C8B-B14F-4D97-AF65-F5344CB8AC3E}">
        <p14:creationId xmlns:p14="http://schemas.microsoft.com/office/powerpoint/2010/main" val="234888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996" y="4744068"/>
            <a:ext cx="1073195" cy="268299"/>
          </a:xfrm>
          <a:prstGeom prst="rect">
            <a:avLst/>
          </a:prstGeom>
        </p:spPr>
      </p:pic>
      <p:pic>
        <p:nvPicPr>
          <p:cNvPr id="5" name="Bildobjekt 3"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352" y="4678345"/>
            <a:ext cx="829296" cy="33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ubrik 2"/>
          <p:cNvSpPr>
            <a:spLocks noGrp="1"/>
          </p:cNvSpPr>
          <p:nvPr>
            <p:ph type="title"/>
          </p:nvPr>
        </p:nvSpPr>
        <p:spPr/>
        <p:txBody>
          <a:bodyPr>
            <a:normAutofit/>
          </a:bodyPr>
          <a:lstStyle/>
          <a:p>
            <a:r>
              <a:rPr lang="sv-SE" sz="2800" b="1" dirty="0">
                <a:solidFill>
                  <a:srgbClr val="0070C0"/>
                </a:solidFill>
                <a:latin typeface="Calibri Light" panose="020F0302020204030204" pitchFamily="34" charset="0"/>
                <a:cs typeface="Calibri Light" panose="020F0302020204030204" pitchFamily="34" charset="0"/>
              </a:rPr>
              <a:t>Fokus på gemensam mätning och analys i Norrbotten </a:t>
            </a:r>
            <a:r>
              <a:rPr lang="sv-SE" sz="2800" b="1" dirty="0" smtClean="0">
                <a:solidFill>
                  <a:srgbClr val="0070C0"/>
                </a:solidFill>
                <a:latin typeface="Calibri Light" panose="020F0302020204030204" pitchFamily="34" charset="0"/>
                <a:cs typeface="Calibri Light" panose="020F0302020204030204" pitchFamily="34" charset="0"/>
              </a:rPr>
              <a:t>föreslås ske utifrån</a:t>
            </a:r>
            <a:r>
              <a:rPr lang="sv-SE" sz="2800" b="1" dirty="0">
                <a:solidFill>
                  <a:srgbClr val="0070C0"/>
                </a:solidFill>
                <a:latin typeface="Calibri Light" panose="020F0302020204030204" pitchFamily="34" charset="0"/>
                <a:cs typeface="Calibri Light" panose="020F0302020204030204" pitchFamily="34" charset="0"/>
              </a:rPr>
              <a:t>:</a:t>
            </a:r>
          </a:p>
        </p:txBody>
      </p:sp>
      <p:sp>
        <p:nvSpPr>
          <p:cNvPr id="8" name="Platshållare för innehåll 7"/>
          <p:cNvSpPr>
            <a:spLocks noGrp="1"/>
          </p:cNvSpPr>
          <p:nvPr>
            <p:ph sz="half" idx="1"/>
          </p:nvPr>
        </p:nvSpPr>
        <p:spPr>
          <a:xfrm>
            <a:off x="628650" y="1369219"/>
            <a:ext cx="3886200" cy="2013373"/>
          </a:xfrm>
          <a:solidFill>
            <a:schemeClr val="accent4">
              <a:lumMod val="20000"/>
              <a:lumOff val="80000"/>
            </a:schemeClr>
          </a:solidFill>
        </p:spPr>
        <p:txBody>
          <a:bodyPr>
            <a:normAutofit fontScale="62500" lnSpcReduction="20000"/>
          </a:bodyPr>
          <a:lstStyle/>
          <a:p>
            <a:pPr marL="0" indent="0">
              <a:buNone/>
            </a:pPr>
            <a:r>
              <a:rPr lang="sv-SE" sz="2000" b="1" dirty="0"/>
              <a:t>Fyra riktningsförändringar i </a:t>
            </a:r>
            <a:r>
              <a:rPr lang="sv-SE" sz="2000" b="1" dirty="0" smtClean="0"/>
              <a:t>verksamheterna</a:t>
            </a:r>
            <a:endParaRPr lang="sv-SE" sz="2000" dirty="0" smtClean="0"/>
          </a:p>
          <a:p>
            <a:pPr lvl="0"/>
            <a:r>
              <a:rPr lang="sv-SE" sz="2000" dirty="0" smtClean="0"/>
              <a:t>Mer </a:t>
            </a:r>
            <a:r>
              <a:rPr lang="sv-SE" sz="2000" dirty="0"/>
              <a:t>hälsofrämjande och förebyggande insatser  </a:t>
            </a:r>
          </a:p>
          <a:p>
            <a:pPr lvl="0"/>
            <a:r>
              <a:rPr lang="sv-SE" sz="2000" dirty="0"/>
              <a:t>Ökad personcentrering och delaktighet</a:t>
            </a:r>
          </a:p>
          <a:p>
            <a:pPr lvl="0"/>
            <a:r>
              <a:rPr lang="sv-SE" sz="2000" dirty="0"/>
              <a:t>Stärkt gemensam primärvård</a:t>
            </a:r>
          </a:p>
          <a:p>
            <a:pPr lvl="0"/>
            <a:r>
              <a:rPr lang="sv-SE" sz="2000" dirty="0"/>
              <a:t>Öppnare </a:t>
            </a:r>
            <a:r>
              <a:rPr lang="sv-SE" sz="2000" dirty="0" smtClean="0"/>
              <a:t>vårdformer</a:t>
            </a:r>
          </a:p>
          <a:p>
            <a:pPr marL="0" indent="0">
              <a:buNone/>
            </a:pPr>
            <a:endParaRPr lang="sv-SE" sz="2000" kern="0" dirty="0">
              <a:latin typeface="+mj-lt"/>
              <a:ea typeface="+mj-ea"/>
              <a:cs typeface="+mj-cs"/>
            </a:endParaRPr>
          </a:p>
        </p:txBody>
      </p:sp>
      <p:sp>
        <p:nvSpPr>
          <p:cNvPr id="2" name="Platshållare för innehåll 1"/>
          <p:cNvSpPr>
            <a:spLocks noGrp="1"/>
          </p:cNvSpPr>
          <p:nvPr>
            <p:ph sz="half" idx="2"/>
          </p:nvPr>
        </p:nvSpPr>
        <p:spPr>
          <a:xfrm>
            <a:off x="4629150" y="1369219"/>
            <a:ext cx="3886200" cy="2013373"/>
          </a:xfrm>
          <a:solidFill>
            <a:schemeClr val="accent2">
              <a:lumMod val="40000"/>
              <a:lumOff val="60000"/>
            </a:schemeClr>
          </a:solidFill>
        </p:spPr>
        <p:txBody>
          <a:bodyPr>
            <a:normAutofit fontScale="62500" lnSpcReduction="20000"/>
          </a:bodyPr>
          <a:lstStyle/>
          <a:p>
            <a:pPr marL="0" lvl="0" indent="0">
              <a:buNone/>
            </a:pPr>
            <a:r>
              <a:rPr lang="sv-SE" sz="2400" b="1" dirty="0"/>
              <a:t>Förutsättningar för omställningen</a:t>
            </a:r>
          </a:p>
          <a:p>
            <a:r>
              <a:rPr lang="sv-SE" sz="2400" dirty="0"/>
              <a:t>Stärkt samverkan </a:t>
            </a:r>
          </a:p>
          <a:p>
            <a:r>
              <a:rPr lang="sv-SE" sz="2400" dirty="0"/>
              <a:t>Modigt ledarskap</a:t>
            </a:r>
          </a:p>
          <a:p>
            <a:r>
              <a:rPr lang="sv-SE" sz="2400" dirty="0"/>
              <a:t>Attraktiv och hållbar arbetsmiljö</a:t>
            </a:r>
          </a:p>
          <a:p>
            <a:r>
              <a:rPr lang="sv-SE" sz="2400" dirty="0"/>
              <a:t>Bästa tillgängliga kunskap</a:t>
            </a:r>
          </a:p>
          <a:p>
            <a:endParaRPr lang="sv-SE" dirty="0"/>
          </a:p>
        </p:txBody>
      </p:sp>
    </p:spTree>
    <p:extLst>
      <p:ext uri="{BB962C8B-B14F-4D97-AF65-F5344CB8AC3E}">
        <p14:creationId xmlns:p14="http://schemas.microsoft.com/office/powerpoint/2010/main" val="3690072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75291" y="580077"/>
            <a:ext cx="8130924" cy="4247317"/>
          </a:xfrm>
          <a:prstGeom prst="rect">
            <a:avLst/>
          </a:prstGeom>
          <a:noFill/>
        </p:spPr>
        <p:txBody>
          <a:bodyPr wrap="square" rtlCol="0">
            <a:spAutoFit/>
          </a:bodyPr>
          <a:lstStyle/>
          <a:p>
            <a:pPr marL="228600" lvl="0" indent="-228600">
              <a:lnSpc>
                <a:spcPct val="150000"/>
              </a:lnSpc>
              <a:buFont typeface="+mj-lt"/>
              <a:buAutoNum type="arabicPeriod"/>
            </a:pPr>
            <a:r>
              <a:rPr lang="sv-SE" sz="1200" dirty="0"/>
              <a:t>Mötet öppnas</a:t>
            </a:r>
          </a:p>
          <a:p>
            <a:pPr marL="228600" lvl="0" indent="-228600">
              <a:lnSpc>
                <a:spcPct val="150000"/>
              </a:lnSpc>
              <a:buFont typeface="+mj-lt"/>
              <a:buAutoNum type="arabicPeriod"/>
            </a:pPr>
            <a:r>
              <a:rPr lang="sv-SE" sz="1200" dirty="0"/>
              <a:t>Upprop</a:t>
            </a:r>
          </a:p>
          <a:p>
            <a:pPr marL="228600" lvl="0" indent="-228600">
              <a:lnSpc>
                <a:spcPct val="150000"/>
              </a:lnSpc>
              <a:buFont typeface="+mj-lt"/>
              <a:buAutoNum type="arabicPeriod"/>
            </a:pPr>
            <a:r>
              <a:rPr lang="sv-SE" sz="1200" dirty="0"/>
              <a:t>Val av justerare</a:t>
            </a:r>
          </a:p>
          <a:p>
            <a:pPr marL="228600" indent="-228600">
              <a:lnSpc>
                <a:spcPct val="150000"/>
              </a:lnSpc>
              <a:buFont typeface="+mj-lt"/>
              <a:buAutoNum type="arabicPeriod"/>
            </a:pPr>
            <a:r>
              <a:rPr lang="sv-SE" sz="1200" dirty="0" smtClean="0"/>
              <a:t>Stärkt rehabilitering med Mixed </a:t>
            </a:r>
            <a:r>
              <a:rPr lang="sv-SE" sz="1200" dirty="0" err="1" smtClean="0"/>
              <a:t>Reality</a:t>
            </a:r>
            <a:r>
              <a:rPr lang="sv-SE" sz="1200" dirty="0" smtClean="0"/>
              <a:t>-glasögon, Britt-Marie </a:t>
            </a:r>
            <a:r>
              <a:rPr lang="sv-SE" sz="1200" dirty="0" err="1" smtClean="0"/>
              <a:t>Esperi</a:t>
            </a:r>
            <a:r>
              <a:rPr lang="sv-SE" sz="1200" dirty="0" smtClean="0"/>
              <a:t> </a:t>
            </a:r>
            <a:r>
              <a:rPr lang="sv-SE" sz="1200" dirty="0" err="1" smtClean="0"/>
              <a:t>Kandelin</a:t>
            </a:r>
            <a:endParaRPr lang="sv-SE" sz="1200" dirty="0"/>
          </a:p>
          <a:p>
            <a:pPr marL="228600" lvl="0" indent="-228600">
              <a:lnSpc>
                <a:spcPct val="150000"/>
              </a:lnSpc>
              <a:buFont typeface="+mj-lt"/>
              <a:buAutoNum type="arabicPeriod"/>
            </a:pPr>
            <a:r>
              <a:rPr lang="sv-SE" sz="1200" dirty="0"/>
              <a:t>Modellområde Östra </a:t>
            </a:r>
            <a:r>
              <a:rPr lang="sv-SE" sz="1200" dirty="0" smtClean="0"/>
              <a:t>Norrbotten, Greta Sköld  </a:t>
            </a:r>
            <a:endParaRPr lang="sv-SE" sz="1200" dirty="0"/>
          </a:p>
          <a:p>
            <a:pPr marL="228600" lvl="0" indent="-228600">
              <a:lnSpc>
                <a:spcPct val="150000"/>
              </a:lnSpc>
              <a:buFont typeface="+mj-lt"/>
              <a:buAutoNum type="arabicPeriod"/>
            </a:pPr>
            <a:r>
              <a:rPr lang="sv-SE" sz="1200" dirty="0"/>
              <a:t>Modellområde </a:t>
            </a:r>
            <a:r>
              <a:rPr lang="sv-SE" sz="1200" dirty="0" smtClean="0"/>
              <a:t>Jokkmokk, Greta Sköld </a:t>
            </a:r>
            <a:endParaRPr lang="sv-SE" sz="1200" dirty="0"/>
          </a:p>
          <a:p>
            <a:pPr marL="228600" indent="-228600">
              <a:lnSpc>
                <a:spcPct val="150000"/>
              </a:lnSpc>
              <a:buFont typeface="+mj-lt"/>
              <a:buAutoNum type="arabicPeriod"/>
            </a:pPr>
            <a:r>
              <a:rPr lang="sv-SE" sz="1200" dirty="0"/>
              <a:t>Utvecklingsmedel nationella </a:t>
            </a:r>
            <a:r>
              <a:rPr lang="sv-SE" sz="1200" dirty="0" smtClean="0"/>
              <a:t>överenskommelser</a:t>
            </a:r>
            <a:endParaRPr lang="sv-SE" sz="1200" dirty="0"/>
          </a:p>
          <a:p>
            <a:pPr marL="228600" indent="-228600">
              <a:lnSpc>
                <a:spcPct val="150000"/>
              </a:lnSpc>
              <a:buFont typeface="+mj-lt"/>
              <a:buAutoNum type="arabicPeriod"/>
            </a:pPr>
            <a:r>
              <a:rPr lang="sv-SE" sz="1200" dirty="0"/>
              <a:t>Organisation och resurser </a:t>
            </a:r>
          </a:p>
          <a:p>
            <a:pPr marL="228600" indent="-228600">
              <a:lnSpc>
                <a:spcPct val="150000"/>
              </a:lnSpc>
              <a:buFont typeface="+mj-lt"/>
              <a:buAutoNum type="arabicPeriod"/>
            </a:pPr>
            <a:r>
              <a:rPr lang="sv-SE" sz="1200" dirty="0" smtClean="0"/>
              <a:t>Facklig </a:t>
            </a:r>
            <a:r>
              <a:rPr lang="sv-SE" sz="1200" dirty="0"/>
              <a:t>samverkan </a:t>
            </a:r>
          </a:p>
          <a:p>
            <a:pPr marL="228600" lvl="0" indent="-228600">
              <a:lnSpc>
                <a:spcPct val="150000"/>
              </a:lnSpc>
              <a:buFont typeface="+mj-lt"/>
              <a:buAutoNum type="arabicPeriod"/>
            </a:pPr>
            <a:r>
              <a:rPr lang="sv-SE" sz="1200" dirty="0" smtClean="0"/>
              <a:t>Uppföljning </a:t>
            </a:r>
          </a:p>
          <a:p>
            <a:pPr marL="228600" lvl="0" indent="-228600">
              <a:lnSpc>
                <a:spcPct val="150000"/>
              </a:lnSpc>
              <a:buFont typeface="+mj-lt"/>
              <a:buAutoNum type="arabicPeriod"/>
            </a:pPr>
            <a:r>
              <a:rPr lang="sv-SE" sz="1200" dirty="0" smtClean="0"/>
              <a:t>Medborgardialoger 2023</a:t>
            </a:r>
          </a:p>
          <a:p>
            <a:pPr marL="228600" lvl="0" indent="-228600">
              <a:lnSpc>
                <a:spcPct val="150000"/>
              </a:lnSpc>
              <a:buFont typeface="+mj-lt"/>
              <a:buAutoNum type="arabicPeriod"/>
            </a:pPr>
            <a:r>
              <a:rPr lang="sv-SE" sz="1200" dirty="0" smtClean="0"/>
              <a:t>Laget runt </a:t>
            </a:r>
            <a:endParaRPr lang="sv-SE" sz="1200" dirty="0"/>
          </a:p>
          <a:p>
            <a:pPr marL="228600" indent="-228600">
              <a:lnSpc>
                <a:spcPct val="150000"/>
              </a:lnSpc>
              <a:buFont typeface="+mj-lt"/>
              <a:buAutoNum type="arabicPeriod"/>
            </a:pPr>
            <a:r>
              <a:rPr lang="sv-SE" sz="1200" dirty="0"/>
              <a:t>Framtidsdagen Nära vård SKR 9 november </a:t>
            </a:r>
          </a:p>
          <a:p>
            <a:pPr marL="228600" indent="-228600">
              <a:lnSpc>
                <a:spcPct val="150000"/>
              </a:lnSpc>
              <a:buFont typeface="+mj-lt"/>
              <a:buAutoNum type="arabicPeriod"/>
            </a:pPr>
            <a:r>
              <a:rPr lang="sv-SE" sz="1200" dirty="0" smtClean="0"/>
              <a:t>Samverkan </a:t>
            </a:r>
            <a:r>
              <a:rPr lang="sv-SE" sz="1200" dirty="0"/>
              <a:t>mellan sjukhus och </a:t>
            </a:r>
            <a:r>
              <a:rPr lang="sv-SE" sz="1200" dirty="0" smtClean="0"/>
              <a:t>primärvård </a:t>
            </a:r>
            <a:r>
              <a:rPr lang="sv-SE" sz="1200" dirty="0"/>
              <a:t>– Workshop 3 </a:t>
            </a:r>
            <a:r>
              <a:rPr lang="sv-SE" sz="1200" dirty="0" smtClean="0"/>
              <a:t>november</a:t>
            </a:r>
          </a:p>
          <a:p>
            <a:pPr marL="228600" lvl="0" indent="-228600">
              <a:lnSpc>
                <a:spcPct val="150000"/>
              </a:lnSpc>
              <a:buFont typeface="+mj-lt"/>
              <a:buAutoNum type="arabicPeriod"/>
            </a:pPr>
            <a:r>
              <a:rPr lang="sv-SE" sz="1200" dirty="0" smtClean="0"/>
              <a:t>Övriga </a:t>
            </a:r>
            <a:r>
              <a:rPr lang="sv-SE" sz="1200" dirty="0"/>
              <a:t>frågor</a:t>
            </a:r>
          </a:p>
        </p:txBody>
      </p:sp>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Dagordning</a:t>
            </a:r>
            <a:endParaRPr lang="sv-SE" sz="2400" b="1" dirty="0">
              <a:solidFill>
                <a:schemeClr val="accent1"/>
              </a:solidFill>
            </a:endParaRPr>
          </a:p>
        </p:txBody>
      </p:sp>
    </p:spTree>
    <p:extLst>
      <p:ext uri="{BB962C8B-B14F-4D97-AF65-F5344CB8AC3E}">
        <p14:creationId xmlns:p14="http://schemas.microsoft.com/office/powerpoint/2010/main" val="863323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2800" b="1" dirty="0">
                <a:solidFill>
                  <a:srgbClr val="0070C0"/>
                </a:solidFill>
                <a:latin typeface="Calibri Light" panose="020F0302020204030204" pitchFamily="34" charset="0"/>
                <a:cs typeface="Calibri Light" panose="020F0302020204030204" pitchFamily="34" charset="0"/>
              </a:rPr>
              <a:t>Uppföljningsanalys - </a:t>
            </a:r>
            <a:r>
              <a:rPr lang="sv-SE" sz="2800" b="1" dirty="0" err="1">
                <a:solidFill>
                  <a:srgbClr val="0070C0"/>
                </a:solidFill>
                <a:latin typeface="Calibri Light" panose="020F0302020204030204" pitchFamily="34" charset="0"/>
                <a:cs typeface="Calibri Light" panose="020F0302020204030204" pitchFamily="34" charset="0"/>
              </a:rPr>
              <a:t>baseline</a:t>
            </a:r>
            <a:endParaRPr lang="sv-SE" sz="2800" b="1" dirty="0">
              <a:solidFill>
                <a:srgbClr val="0070C0"/>
              </a:solidFill>
              <a:latin typeface="Calibri Light" panose="020F0302020204030204" pitchFamily="34" charset="0"/>
              <a:cs typeface="Calibri Light" panose="020F0302020204030204" pitchFamily="34" charset="0"/>
            </a:endParaRPr>
          </a:p>
        </p:txBody>
      </p:sp>
      <p:sp>
        <p:nvSpPr>
          <p:cNvPr id="3" name="Platshållare för innehåll 2"/>
          <p:cNvSpPr>
            <a:spLocks noGrp="1"/>
          </p:cNvSpPr>
          <p:nvPr>
            <p:ph idx="1"/>
          </p:nvPr>
        </p:nvSpPr>
        <p:spPr/>
        <p:txBody>
          <a:bodyPr>
            <a:normAutofit fontScale="92500" lnSpcReduction="10000"/>
          </a:bodyPr>
          <a:lstStyle/>
          <a:p>
            <a:r>
              <a:rPr lang="sv-SE" dirty="0" smtClean="0"/>
              <a:t>Socialstyrelsen 42 fastställda indikatorer</a:t>
            </a:r>
          </a:p>
          <a:p>
            <a:r>
              <a:rPr lang="sv-SE" dirty="0" smtClean="0"/>
              <a:t>SKR 16 fastställda indikatorer</a:t>
            </a:r>
          </a:p>
          <a:p>
            <a:r>
              <a:rPr lang="sv-SE" dirty="0" smtClean="0"/>
              <a:t>Regionstyrelsens plan med bäring nära vård ca 20 indikatorer </a:t>
            </a:r>
          </a:p>
          <a:p>
            <a:r>
              <a:rPr lang="sv-SE" dirty="0" smtClean="0"/>
              <a:t>En del av indikatorerna återkommer i samtliga sammanställningar ovan. </a:t>
            </a:r>
          </a:p>
          <a:p>
            <a:endParaRPr lang="sv-SE" dirty="0"/>
          </a:p>
          <a:p>
            <a:r>
              <a:rPr lang="sv-SE" dirty="0" smtClean="0"/>
              <a:t>Förslag att göra en baslinemätning tillsammans med kommunerna, alt enskilt inom regionen. </a:t>
            </a:r>
          </a:p>
          <a:p>
            <a:r>
              <a:rPr lang="sv-SE" dirty="0" smtClean="0"/>
              <a:t>Behov av extern kompetens för analys</a:t>
            </a:r>
          </a:p>
          <a:p>
            <a:endParaRPr lang="sv-SE" dirty="0"/>
          </a:p>
        </p:txBody>
      </p:sp>
    </p:spTree>
    <p:extLst>
      <p:ext uri="{BB962C8B-B14F-4D97-AF65-F5344CB8AC3E}">
        <p14:creationId xmlns:p14="http://schemas.microsoft.com/office/powerpoint/2010/main" val="73600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§11 Medborgardialoger </a:t>
            </a:r>
            <a:r>
              <a:rPr lang="sv-SE" dirty="0"/>
              <a:t>2023</a:t>
            </a:r>
            <a:br>
              <a:rPr lang="sv-SE" dirty="0"/>
            </a:br>
            <a:endParaRPr lang="sv-SE" dirty="0"/>
          </a:p>
        </p:txBody>
      </p:sp>
      <p:sp>
        <p:nvSpPr>
          <p:cNvPr id="3" name="Platshållare för innehåll 2"/>
          <p:cNvSpPr>
            <a:spLocks noGrp="1"/>
          </p:cNvSpPr>
          <p:nvPr>
            <p:ph sz="half" idx="1"/>
          </p:nvPr>
        </p:nvSpPr>
        <p:spPr/>
        <p:txBody>
          <a:bodyPr/>
          <a:lstStyle/>
          <a:p>
            <a:endParaRPr lang="sv-SE"/>
          </a:p>
        </p:txBody>
      </p:sp>
    </p:spTree>
    <p:extLst>
      <p:ext uri="{BB962C8B-B14F-4D97-AF65-F5344CB8AC3E}">
        <p14:creationId xmlns:p14="http://schemas.microsoft.com/office/powerpoint/2010/main" val="411612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§12 Laget runt </a:t>
            </a:r>
            <a:endParaRPr lang="sv-SE" dirty="0"/>
          </a:p>
        </p:txBody>
      </p:sp>
      <p:sp>
        <p:nvSpPr>
          <p:cNvPr id="3" name="Platshållare för innehåll 2"/>
          <p:cNvSpPr>
            <a:spLocks noGrp="1"/>
          </p:cNvSpPr>
          <p:nvPr>
            <p:ph sz="half" idx="1"/>
          </p:nvPr>
        </p:nvSpPr>
        <p:spPr/>
        <p:txBody>
          <a:bodyPr/>
          <a:lstStyle/>
          <a:p>
            <a:endParaRPr lang="sv-SE"/>
          </a:p>
        </p:txBody>
      </p:sp>
    </p:spTree>
    <p:extLst>
      <p:ext uri="{BB962C8B-B14F-4D97-AF65-F5344CB8AC3E}">
        <p14:creationId xmlns:p14="http://schemas.microsoft.com/office/powerpoint/2010/main" val="1913474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4401" y="0"/>
            <a:ext cx="6348192" cy="834016"/>
          </a:xfrm>
        </p:spPr>
        <p:txBody>
          <a:bodyPr/>
          <a:lstStyle/>
          <a:p>
            <a:r>
              <a:rPr lang="sv-SE" dirty="0" smtClean="0"/>
              <a:t>§13 Framtidsdagen Nära vård SKR </a:t>
            </a:r>
            <a:endParaRPr lang="sv-SE" dirty="0"/>
          </a:p>
        </p:txBody>
      </p:sp>
      <p:sp>
        <p:nvSpPr>
          <p:cNvPr id="3" name="Platshållare för innehåll 2"/>
          <p:cNvSpPr>
            <a:spLocks noGrp="1"/>
          </p:cNvSpPr>
          <p:nvPr>
            <p:ph sz="half" idx="1"/>
          </p:nvPr>
        </p:nvSpPr>
        <p:spPr>
          <a:xfrm>
            <a:off x="642135" y="1047826"/>
            <a:ext cx="6892724" cy="3049084"/>
          </a:xfrm>
        </p:spPr>
        <p:txBody>
          <a:bodyPr/>
          <a:lstStyle/>
          <a:p>
            <a:r>
              <a:rPr lang="sv-SE" b="1" dirty="0"/>
              <a:t>Syftet</a:t>
            </a:r>
            <a:r>
              <a:rPr lang="sv-SE" dirty="0"/>
              <a:t> med framtidsdagen är att öka genomförandekraft och hastighet i omställningen till Nära vård</a:t>
            </a:r>
            <a:r>
              <a:rPr lang="sv-SE" dirty="0" smtClean="0"/>
              <a:t>.</a:t>
            </a:r>
          </a:p>
          <a:p>
            <a:r>
              <a:rPr lang="sv-SE" dirty="0"/>
              <a:t>Nära vård framtidsdagen vänder sig till dig som har uppdrag att leda omställningen till Nära vård. Du kanske är primärvårdschef, har ett FoU-chefs uppdrag, sitter i kommunledning eller på ett regionkontor eller arbetar inom HR ekonomi, sjukvård eller omsorg</a:t>
            </a:r>
            <a:endParaRPr lang="sv-SE" dirty="0" smtClean="0"/>
          </a:p>
          <a:p>
            <a:r>
              <a:rPr lang="sv-SE" b="1" dirty="0">
                <a:solidFill>
                  <a:srgbClr val="222222"/>
                </a:solidFill>
                <a:latin typeface="open sans"/>
              </a:rPr>
              <a:t>Datum:</a:t>
            </a:r>
            <a:r>
              <a:rPr lang="sv-SE" dirty="0">
                <a:solidFill>
                  <a:srgbClr val="222222"/>
                </a:solidFill>
                <a:latin typeface="open sans"/>
              </a:rPr>
              <a:t> 9 november 2022</a:t>
            </a:r>
          </a:p>
          <a:p>
            <a:r>
              <a:rPr lang="sv-SE" b="1" dirty="0">
                <a:solidFill>
                  <a:srgbClr val="222222"/>
                </a:solidFill>
                <a:latin typeface="open sans"/>
              </a:rPr>
              <a:t>Tid:</a:t>
            </a:r>
            <a:r>
              <a:rPr lang="sv-SE" dirty="0">
                <a:solidFill>
                  <a:srgbClr val="222222"/>
                </a:solidFill>
                <a:latin typeface="open sans"/>
              </a:rPr>
              <a:t> 10.00 – 16.00</a:t>
            </a:r>
          </a:p>
          <a:p>
            <a:r>
              <a:rPr lang="sv-SE" b="1" dirty="0">
                <a:solidFill>
                  <a:srgbClr val="222222"/>
                </a:solidFill>
                <a:latin typeface="open sans"/>
              </a:rPr>
              <a:t>Plats:</a:t>
            </a:r>
            <a:r>
              <a:rPr lang="sv-SE" dirty="0">
                <a:solidFill>
                  <a:srgbClr val="222222"/>
                </a:solidFill>
                <a:latin typeface="open sans"/>
              </a:rPr>
              <a:t> </a:t>
            </a:r>
            <a:r>
              <a:rPr lang="sv-SE" dirty="0" err="1">
                <a:solidFill>
                  <a:srgbClr val="222222"/>
                </a:solidFill>
                <a:latin typeface="open sans"/>
              </a:rPr>
              <a:t>Quality</a:t>
            </a:r>
            <a:r>
              <a:rPr lang="sv-SE" dirty="0">
                <a:solidFill>
                  <a:srgbClr val="222222"/>
                </a:solidFill>
                <a:latin typeface="open sans"/>
              </a:rPr>
              <a:t> </a:t>
            </a:r>
            <a:r>
              <a:rPr lang="sv-SE" dirty="0" err="1">
                <a:solidFill>
                  <a:srgbClr val="222222"/>
                </a:solidFill>
                <a:latin typeface="open sans"/>
              </a:rPr>
              <a:t>Hotel</a:t>
            </a:r>
            <a:r>
              <a:rPr lang="sv-SE" dirty="0">
                <a:solidFill>
                  <a:srgbClr val="222222"/>
                </a:solidFill>
                <a:latin typeface="open sans"/>
              </a:rPr>
              <a:t> </a:t>
            </a:r>
            <a:r>
              <a:rPr lang="sv-SE" dirty="0" err="1">
                <a:solidFill>
                  <a:srgbClr val="222222"/>
                </a:solidFill>
                <a:latin typeface="open sans"/>
              </a:rPr>
              <a:t>Globe</a:t>
            </a:r>
            <a:r>
              <a:rPr lang="sv-SE" dirty="0">
                <a:solidFill>
                  <a:srgbClr val="222222"/>
                </a:solidFill>
                <a:latin typeface="open sans"/>
              </a:rPr>
              <a:t>, Arenaslingan 7</a:t>
            </a:r>
          </a:p>
          <a:p>
            <a:r>
              <a:rPr lang="sv-SE" b="1" dirty="0">
                <a:solidFill>
                  <a:srgbClr val="222222"/>
                </a:solidFill>
                <a:latin typeface="open sans"/>
              </a:rPr>
              <a:t>Ort:</a:t>
            </a:r>
            <a:r>
              <a:rPr lang="sv-SE" dirty="0">
                <a:solidFill>
                  <a:srgbClr val="222222"/>
                </a:solidFill>
                <a:latin typeface="open sans"/>
              </a:rPr>
              <a:t> Stockholm</a:t>
            </a:r>
          </a:p>
          <a:p>
            <a:r>
              <a:rPr lang="sv-SE" b="1" dirty="0">
                <a:solidFill>
                  <a:srgbClr val="222222"/>
                </a:solidFill>
                <a:latin typeface="open sans"/>
              </a:rPr>
              <a:t>Kostnad:</a:t>
            </a:r>
            <a:r>
              <a:rPr lang="sv-SE" dirty="0">
                <a:solidFill>
                  <a:srgbClr val="222222"/>
                </a:solidFill>
                <a:latin typeface="open sans"/>
              </a:rPr>
              <a:t> 1000 kronor exklusive moms.</a:t>
            </a:r>
          </a:p>
          <a:p>
            <a:r>
              <a:rPr lang="sv-SE" b="1" dirty="0">
                <a:solidFill>
                  <a:srgbClr val="222222"/>
                </a:solidFill>
                <a:latin typeface="open sans"/>
              </a:rPr>
              <a:t>Sista anmälningsdag:</a:t>
            </a:r>
            <a:r>
              <a:rPr lang="sv-SE" dirty="0">
                <a:solidFill>
                  <a:srgbClr val="222222"/>
                </a:solidFill>
                <a:latin typeface="open sans"/>
              </a:rPr>
              <a:t> 24 oktober 2022</a:t>
            </a:r>
          </a:p>
          <a:p>
            <a:endParaRPr lang="sv-SE" dirty="0"/>
          </a:p>
        </p:txBody>
      </p:sp>
    </p:spTree>
    <p:extLst>
      <p:ext uri="{BB962C8B-B14F-4D97-AF65-F5344CB8AC3E}">
        <p14:creationId xmlns:p14="http://schemas.microsoft.com/office/powerpoint/2010/main" val="1503024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55498" y="672046"/>
            <a:ext cx="6615320" cy="834016"/>
          </a:xfrm>
        </p:spPr>
        <p:txBody>
          <a:bodyPr/>
          <a:lstStyle/>
          <a:p>
            <a:r>
              <a:rPr lang="sv-SE" dirty="0" smtClean="0"/>
              <a:t>§14 </a:t>
            </a:r>
            <a:r>
              <a:rPr lang="sv-SE" dirty="0"/>
              <a:t>Samverkan mellan sjukhus och primärvård – Workshop 3 november</a:t>
            </a:r>
            <a:br>
              <a:rPr lang="sv-SE" dirty="0"/>
            </a:br>
            <a:endParaRPr lang="sv-SE" dirty="0"/>
          </a:p>
        </p:txBody>
      </p:sp>
      <p:sp>
        <p:nvSpPr>
          <p:cNvPr id="3" name="Platshållare för innehåll 2"/>
          <p:cNvSpPr>
            <a:spLocks noGrp="1"/>
          </p:cNvSpPr>
          <p:nvPr>
            <p:ph sz="half" idx="1"/>
          </p:nvPr>
        </p:nvSpPr>
        <p:spPr>
          <a:xfrm>
            <a:off x="1109609" y="1314954"/>
            <a:ext cx="6461209" cy="3049084"/>
          </a:xfrm>
        </p:spPr>
        <p:txBody>
          <a:bodyPr/>
          <a:lstStyle/>
          <a:p>
            <a:r>
              <a:rPr lang="sv-SE" dirty="0" smtClean="0"/>
              <a:t>Digital workshop anordnas av NRF inom projektet Vård i glesbygd Norra Sverige </a:t>
            </a:r>
          </a:p>
          <a:p>
            <a:r>
              <a:rPr lang="sv-SE" dirty="0" err="1" smtClean="0"/>
              <a:t>Kl</a:t>
            </a:r>
            <a:r>
              <a:rPr lang="sv-SE" dirty="0" smtClean="0"/>
              <a:t> 10.00-15.00</a:t>
            </a:r>
          </a:p>
          <a:p>
            <a:endParaRPr lang="sv-SE" dirty="0"/>
          </a:p>
        </p:txBody>
      </p:sp>
    </p:spTree>
    <p:extLst>
      <p:ext uri="{BB962C8B-B14F-4D97-AF65-F5344CB8AC3E}">
        <p14:creationId xmlns:p14="http://schemas.microsoft.com/office/powerpoint/2010/main" val="2449114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830997"/>
          </a:xfrm>
          <a:prstGeom prst="rect">
            <a:avLst/>
          </a:prstGeom>
          <a:noFill/>
        </p:spPr>
        <p:txBody>
          <a:bodyPr wrap="square" rtlCol="0">
            <a:spAutoFit/>
          </a:bodyPr>
          <a:lstStyle/>
          <a:p>
            <a:r>
              <a:rPr lang="sv-SE" sz="2400" b="1" dirty="0" smtClean="0">
                <a:solidFill>
                  <a:schemeClr val="accent1"/>
                </a:solidFill>
              </a:rPr>
              <a:t>§15 Övriga frågor</a:t>
            </a:r>
            <a:endParaRPr lang="sv-SE" sz="2400" b="1" dirty="0">
              <a:solidFill>
                <a:schemeClr val="accent1"/>
              </a:solidFill>
            </a:endParaRPr>
          </a:p>
          <a:p>
            <a:endParaRPr lang="sv-SE" sz="2400" b="1" dirty="0">
              <a:solidFill>
                <a:schemeClr val="accent1"/>
              </a:solidFill>
            </a:endParaRPr>
          </a:p>
        </p:txBody>
      </p:sp>
      <p:pic>
        <p:nvPicPr>
          <p:cNvPr id="5" name="Bildobjekt 4"/>
          <p:cNvPicPr>
            <a:picLocks noChangeAspect="1"/>
          </p:cNvPicPr>
          <p:nvPr/>
        </p:nvPicPr>
        <p:blipFill>
          <a:blip r:embed="rId2"/>
          <a:stretch>
            <a:fillRect/>
          </a:stretch>
        </p:blipFill>
        <p:spPr>
          <a:xfrm>
            <a:off x="2560506" y="686345"/>
            <a:ext cx="4022988" cy="4457155"/>
          </a:xfrm>
          <a:prstGeom prst="rect">
            <a:avLst/>
          </a:prstGeom>
        </p:spPr>
      </p:pic>
    </p:spTree>
    <p:extLst>
      <p:ext uri="{BB962C8B-B14F-4D97-AF65-F5344CB8AC3E}">
        <p14:creationId xmlns:p14="http://schemas.microsoft.com/office/powerpoint/2010/main" val="408602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913210" y="519522"/>
            <a:ext cx="7315199" cy="1404156"/>
          </a:xfrm>
        </p:spPr>
        <p:txBody>
          <a:bodyPr>
            <a:normAutofit/>
          </a:bodyPr>
          <a:lstStyle/>
          <a:p>
            <a:pPr algn="ctr"/>
            <a:r>
              <a:rPr lang="sv-SE" sz="2400" dirty="0" smtClean="0">
                <a:solidFill>
                  <a:srgbClr val="0070C0"/>
                </a:solidFill>
              </a:rPr>
              <a:t>§4 </a:t>
            </a:r>
            <a:r>
              <a:rPr lang="sv-SE" sz="2400" dirty="0" err="1" smtClean="0">
                <a:solidFill>
                  <a:srgbClr val="0070C0"/>
                </a:solidFill>
              </a:rPr>
              <a:t>RehAtt</a:t>
            </a:r>
            <a:r>
              <a:rPr lang="sv-SE" sz="2400" dirty="0" smtClean="0">
                <a:solidFill>
                  <a:srgbClr val="0070C0"/>
                </a:solidFill>
              </a:rPr>
              <a:t>-Distro </a:t>
            </a:r>
            <a:r>
              <a:rPr lang="sv-SE" sz="2400" dirty="0" smtClean="0">
                <a:solidFill>
                  <a:srgbClr val="0070C0"/>
                </a:solidFill>
              </a:rPr>
              <a:t/>
            </a:r>
            <a:br>
              <a:rPr lang="sv-SE" sz="2400" dirty="0" smtClean="0">
                <a:solidFill>
                  <a:srgbClr val="0070C0"/>
                </a:solidFill>
              </a:rPr>
            </a:br>
            <a:r>
              <a:rPr lang="sv-SE" sz="2400" dirty="0" err="1" smtClean="0">
                <a:solidFill>
                  <a:srgbClr val="0070C0"/>
                </a:solidFill>
              </a:rPr>
              <a:t>RehAtt</a:t>
            </a:r>
            <a:r>
              <a:rPr lang="sv-SE" sz="2400" dirty="0" smtClean="0">
                <a:solidFill>
                  <a:srgbClr val="0070C0"/>
                </a:solidFill>
              </a:rPr>
              <a:t>-MR</a:t>
            </a:r>
            <a:endParaRPr lang="sv-SE" sz="2400" dirty="0">
              <a:solidFill>
                <a:srgbClr val="0070C0"/>
              </a:solidFill>
            </a:endParaRPr>
          </a:p>
        </p:txBody>
      </p:sp>
      <p:sp>
        <p:nvSpPr>
          <p:cNvPr id="4" name="Platshållare för bildnummer 3"/>
          <p:cNvSpPr>
            <a:spLocks noGrp="1"/>
          </p:cNvSpPr>
          <p:nvPr>
            <p:ph type="sldNum" sz="quarter" idx="14"/>
          </p:nvPr>
        </p:nvSpPr>
        <p:spPr/>
        <p:txBody>
          <a:bodyPr/>
          <a:lstStyle/>
          <a:p>
            <a:fld id="{77247564-E29A-4039-A521-FA633551344B}" type="slidenum">
              <a:rPr lang="sv-SE" smtClean="0"/>
              <a:pPr/>
              <a:t>3</a:t>
            </a:fld>
            <a:endParaRPr lang="sv-SE" dirty="0"/>
          </a:p>
        </p:txBody>
      </p:sp>
      <p:pic>
        <p:nvPicPr>
          <p:cNvPr id="1026" name="Picture 2" descr="https://uploads-ssl.webflow.com/60a364f2caf75879c4b458ca/625578e57909be6fa5bd5747_Bundle-min.pn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907974" y="1599643"/>
            <a:ext cx="4140605" cy="3214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s-ssl.webflow.com/60a364f2caf75879c4b458ca/62b04c9dd2f7304cf176f94b_MicrosoftTeams-image%2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579" y="1869672"/>
            <a:ext cx="3896317" cy="211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69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4"/>
          </p:nvPr>
        </p:nvSpPr>
        <p:spPr/>
        <p:txBody>
          <a:bodyPr/>
          <a:lstStyle/>
          <a:p>
            <a:fld id="{77247564-E29A-4039-A521-FA633551344B}" type="slidenum">
              <a:rPr lang="sv-SE" smtClean="0"/>
              <a:pPr/>
              <a:t>4</a:t>
            </a:fld>
            <a:endParaRPr lang="sv-SE" dirty="0"/>
          </a:p>
        </p:txBody>
      </p:sp>
      <p:pic>
        <p:nvPicPr>
          <p:cNvPr id="4" name="Picture 2" descr="C:\Users\kxevaben\AppData\Local\Microsoft\Windows\Temporary Internet Files\Content.Outlook\OCB9K80D\027.JPG"/>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t="15051" b="15051"/>
          <a:stretch>
            <a:fillRect/>
          </a:stretch>
        </p:blipFill>
        <p:spPr bwMode="auto">
          <a:xfrm>
            <a:off x="413538" y="303498"/>
            <a:ext cx="3780420" cy="2193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517994" y="789553"/>
            <a:ext cx="4212468" cy="3208571"/>
          </a:xfrm>
          <a:prstGeom prst="rect">
            <a:avLst/>
          </a:prstGeom>
          <a:noFill/>
        </p:spPr>
        <p:txBody>
          <a:bodyPr wrap="square" rtlCol="0">
            <a:spAutoFit/>
          </a:bodyPr>
          <a:lstStyle/>
          <a:p>
            <a:pPr marL="214313" indent="-214313">
              <a:buFont typeface="Arial" panose="020B0604020202020204" pitchFamily="34" charset="0"/>
              <a:buChar char="•"/>
            </a:pPr>
            <a:r>
              <a:rPr lang="sv-SE" sz="1350" dirty="0"/>
              <a:t>Bakgrund </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sv-SE" sz="1350" dirty="0"/>
              <a:t>Brainstimulation-</a:t>
            </a:r>
            <a:r>
              <a:rPr lang="sv-SE" sz="1350" dirty="0" err="1"/>
              <a:t>RehAtt</a:t>
            </a:r>
            <a:r>
              <a:rPr lang="sv-SE" sz="1350" dirty="0"/>
              <a:t>-Helena </a:t>
            </a:r>
            <a:r>
              <a:rPr lang="sv-SE" sz="1350" dirty="0"/>
              <a:t>F</a:t>
            </a:r>
            <a:r>
              <a:rPr lang="sv-SE" sz="1350" dirty="0"/>
              <a:t>ordell</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sv-SE" sz="1350" dirty="0"/>
              <a:t>Bedömningar och träning med patienter. </a:t>
            </a:r>
          </a:p>
          <a:p>
            <a:r>
              <a:rPr lang="sv-SE" sz="1350" dirty="0"/>
              <a:t> i hemmet/</a:t>
            </a:r>
            <a:r>
              <a:rPr lang="sv-SE" sz="1350" dirty="0" err="1"/>
              <a:t>öppenvårdsrehab</a:t>
            </a:r>
            <a:r>
              <a:rPr lang="sv-SE" sz="1350" dirty="0"/>
              <a:t> och vårdavdelning. Körkortsbedömningar- trafik medicin. </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r>
              <a:rPr lang="sv-SE" sz="1350" dirty="0"/>
              <a:t>Strokeföreningen </a:t>
            </a:r>
          </a:p>
          <a:p>
            <a:endParaRPr lang="sv-SE" sz="1350" dirty="0"/>
          </a:p>
          <a:p>
            <a:endParaRPr lang="sv-SE" sz="1350" dirty="0"/>
          </a:p>
          <a:p>
            <a:endParaRPr lang="sv-SE" sz="1350" dirty="0"/>
          </a:p>
          <a:p>
            <a:r>
              <a:rPr lang="sv-SE" sz="1350" dirty="0"/>
              <a:t> </a:t>
            </a:r>
          </a:p>
          <a:p>
            <a:pPr marL="214313" indent="-214313">
              <a:buFont typeface="Arial" panose="020B0604020202020204" pitchFamily="34" charset="0"/>
              <a:buChar char="•"/>
            </a:pPr>
            <a:endParaRPr lang="sv-SE" sz="1350" dirty="0"/>
          </a:p>
          <a:p>
            <a:pPr marL="214313" indent="-214313">
              <a:buFont typeface="Arial" panose="020B0604020202020204" pitchFamily="34" charset="0"/>
              <a:buChar char="•"/>
            </a:pPr>
            <a:endParaRPr lang="sv-SE" sz="1350" dirty="0"/>
          </a:p>
        </p:txBody>
      </p:sp>
    </p:spTree>
    <p:extLst>
      <p:ext uri="{BB962C8B-B14F-4D97-AF65-F5344CB8AC3E}">
        <p14:creationId xmlns:p14="http://schemas.microsoft.com/office/powerpoint/2010/main" val="2043854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m Eva rehat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5400000">
            <a:off x="5646478" y="826608"/>
            <a:ext cx="3862873" cy="2741672"/>
          </a:xfrm>
          <a:prstGeom prst="rect">
            <a:avLst/>
          </a:prstGeom>
          <a:effectLst>
            <a:softEdge rad="127000"/>
          </a:effectLst>
        </p:spPr>
      </p:pic>
      <p:sp>
        <p:nvSpPr>
          <p:cNvPr id="2" name="Platshållare för innehåll 1"/>
          <p:cNvSpPr>
            <a:spLocks noGrp="1"/>
          </p:cNvSpPr>
          <p:nvPr>
            <p:ph sz="half" idx="1"/>
          </p:nvPr>
        </p:nvSpPr>
        <p:spPr>
          <a:xfrm>
            <a:off x="91512" y="120141"/>
            <a:ext cx="7486402" cy="4154604"/>
          </a:xfrm>
        </p:spPr>
        <p:txBody>
          <a:bodyPr/>
          <a:lstStyle/>
          <a:p>
            <a:endParaRPr lang="sv-SE" dirty="0" smtClean="0"/>
          </a:p>
        </p:txBody>
      </p:sp>
      <p:pic>
        <p:nvPicPr>
          <p:cNvPr id="3" name="Bildobjekt 2"/>
          <p:cNvPicPr>
            <a:picLocks noChangeAspect="1"/>
          </p:cNvPicPr>
          <p:nvPr/>
        </p:nvPicPr>
        <p:blipFill>
          <a:blip r:embed="rId6"/>
          <a:stretch>
            <a:fillRect/>
          </a:stretch>
        </p:blipFill>
        <p:spPr>
          <a:xfrm>
            <a:off x="3410312" y="303796"/>
            <a:ext cx="2716503" cy="3862874"/>
          </a:xfrm>
          <a:prstGeom prst="rect">
            <a:avLst/>
          </a:prstGeom>
          <a:effectLst>
            <a:softEdge rad="127000"/>
          </a:effectLst>
        </p:spPr>
      </p:pic>
      <p:pic>
        <p:nvPicPr>
          <p:cNvPr id="5" name="Bildobjekt 4"/>
          <p:cNvPicPr>
            <a:picLocks noChangeAspect="1"/>
          </p:cNvPicPr>
          <p:nvPr/>
        </p:nvPicPr>
        <p:blipFill>
          <a:blip r:embed="rId7"/>
          <a:stretch>
            <a:fillRect/>
          </a:stretch>
        </p:blipFill>
        <p:spPr>
          <a:xfrm>
            <a:off x="245026" y="2009011"/>
            <a:ext cx="3866438" cy="2050868"/>
          </a:xfrm>
          <a:prstGeom prst="rect">
            <a:avLst/>
          </a:prstGeom>
          <a:effectLst>
            <a:softEdge rad="127000"/>
          </a:effectLst>
        </p:spPr>
      </p:pic>
    </p:spTree>
    <p:extLst>
      <p:ext uri="{BB962C8B-B14F-4D97-AF65-F5344CB8AC3E}">
        <p14:creationId xmlns:p14="http://schemas.microsoft.com/office/powerpoint/2010/main" val="412815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sz="half" idx="1"/>
          </p:nvPr>
        </p:nvSpPr>
        <p:spPr>
          <a:xfrm>
            <a:off x="1169622" y="357504"/>
            <a:ext cx="6917266" cy="3992562"/>
          </a:xfrm>
        </p:spPr>
        <p:txBody>
          <a:bodyPr/>
          <a:lstStyle/>
          <a:p>
            <a:r>
              <a:rPr lang="sv-SE" sz="3600" dirty="0"/>
              <a:t>Projekt</a:t>
            </a:r>
            <a:r>
              <a:rPr lang="sv-SE" dirty="0" smtClean="0"/>
              <a:t> </a:t>
            </a:r>
          </a:p>
          <a:p>
            <a:pPr marL="257175" indent="-257175">
              <a:buFont typeface="Arial" panose="020B0604020202020204" pitchFamily="34" charset="0"/>
              <a:buChar char="•"/>
            </a:pPr>
            <a:r>
              <a:rPr lang="sv-SE" dirty="0" smtClean="0"/>
              <a:t>Utveckla arbetssätt för att implementera </a:t>
            </a:r>
          </a:p>
          <a:p>
            <a:pPr>
              <a:lnSpc>
                <a:spcPct val="100000"/>
              </a:lnSpc>
            </a:pPr>
            <a:r>
              <a:rPr lang="sv-SE" b="1" dirty="0" err="1" smtClean="0"/>
              <a:t>RehAtt</a:t>
            </a:r>
            <a:r>
              <a:rPr lang="sv-SE" b="1" dirty="0" smtClean="0"/>
              <a:t>® Distro </a:t>
            </a:r>
            <a:r>
              <a:rPr lang="sv-SE" dirty="0" smtClean="0"/>
              <a:t>-</a:t>
            </a:r>
            <a:r>
              <a:rPr lang="sv-SE" b="1" dirty="0" smtClean="0"/>
              <a:t> </a:t>
            </a:r>
            <a:r>
              <a:rPr lang="sv-SE" dirty="0" smtClean="0"/>
              <a:t>bedömning och utvärdering av kognition och uppmärksamhet för individanpassning av personens fortsatta kognitiva rehabilitering.  </a:t>
            </a:r>
          </a:p>
          <a:p>
            <a:pPr>
              <a:lnSpc>
                <a:spcPct val="100000"/>
              </a:lnSpc>
            </a:pPr>
            <a:r>
              <a:rPr lang="sv-SE" b="1" dirty="0" err="1" smtClean="0"/>
              <a:t>RehAtt®MR</a:t>
            </a:r>
            <a:r>
              <a:rPr lang="sv-SE" dirty="0" smtClean="0"/>
              <a:t> – För rehabilitering av kognition och motorik</a:t>
            </a:r>
          </a:p>
          <a:p>
            <a:pPr>
              <a:lnSpc>
                <a:spcPct val="100000"/>
              </a:lnSpc>
            </a:pPr>
            <a:endParaRPr lang="sv-SE" dirty="0" smtClean="0"/>
          </a:p>
          <a:p>
            <a:pPr>
              <a:lnSpc>
                <a:spcPct val="100000"/>
              </a:lnSpc>
            </a:pPr>
            <a:endParaRPr lang="sv-SE" dirty="0"/>
          </a:p>
          <a:p>
            <a:pPr algn="ctr">
              <a:lnSpc>
                <a:spcPct val="100000"/>
              </a:lnSpc>
            </a:pPr>
            <a:r>
              <a:rPr lang="sv-SE" dirty="0" smtClean="0"/>
              <a:t>Studiebesök/utbildning av personal- Aktivitet föreläsning för patient förening/ar- Träningsgrupp- Screening av patienter på vårdavdelning- individuella patienter i hemmet- utvärdering med enkät och djupintervjuer  </a:t>
            </a:r>
          </a:p>
          <a:p>
            <a:pPr>
              <a:lnSpc>
                <a:spcPct val="100000"/>
              </a:lnSpc>
            </a:pPr>
            <a:endParaRPr lang="sv-SE" b="1" dirty="0" smtClean="0"/>
          </a:p>
          <a:p>
            <a:pPr>
              <a:lnSpc>
                <a:spcPct val="100000"/>
              </a:lnSpc>
            </a:pPr>
            <a:endParaRPr lang="sv-SE" b="1" dirty="0"/>
          </a:p>
          <a:p>
            <a:pPr>
              <a:lnSpc>
                <a:spcPct val="100000"/>
              </a:lnSpc>
            </a:pPr>
            <a:endParaRPr lang="sv-SE" b="1" dirty="0" smtClean="0"/>
          </a:p>
          <a:p>
            <a:endParaRPr lang="sv-SE" dirty="0"/>
          </a:p>
          <a:p>
            <a:endParaRPr lang="sv-SE" dirty="0"/>
          </a:p>
        </p:txBody>
      </p:sp>
    </p:spTree>
    <p:extLst>
      <p:ext uri="{BB962C8B-B14F-4D97-AF65-F5344CB8AC3E}">
        <p14:creationId xmlns:p14="http://schemas.microsoft.com/office/powerpoint/2010/main" val="727284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p:cNvSpPr>
            <a:spLocks noGrp="1"/>
          </p:cNvSpPr>
          <p:nvPr>
            <p:ph type="pic" sz="quarter" idx="13"/>
          </p:nvPr>
        </p:nvSpPr>
        <p:spPr>
          <a:xfrm>
            <a:off x="0" y="4963"/>
            <a:ext cx="9144000" cy="4229101"/>
          </a:xfrm>
        </p:spPr>
      </p:sp>
      <p:sp>
        <p:nvSpPr>
          <p:cNvPr id="3" name="Platshållare för bildnummer 2"/>
          <p:cNvSpPr>
            <a:spLocks noGrp="1"/>
          </p:cNvSpPr>
          <p:nvPr>
            <p:ph type="sldNum" sz="quarter" idx="14"/>
          </p:nvPr>
        </p:nvSpPr>
        <p:spPr/>
        <p:txBody>
          <a:bodyPr/>
          <a:lstStyle/>
          <a:p>
            <a:fld id="{77247564-E29A-4039-A521-FA633551344B}" type="slidenum">
              <a:rPr lang="sv-SE" smtClean="0"/>
              <a:pPr/>
              <a:t>7</a:t>
            </a:fld>
            <a:endParaRPr lang="sv-SE" dirty="0"/>
          </a:p>
        </p:txBody>
      </p:sp>
      <p:pic>
        <p:nvPicPr>
          <p:cNvPr id="4" name="20211221_010816_HoloLe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3658" y="627534"/>
            <a:ext cx="5943600" cy="3343275"/>
          </a:xfrm>
          <a:prstGeom prst="rect">
            <a:avLst/>
          </a:prstGeom>
        </p:spPr>
      </p:pic>
    </p:spTree>
    <p:extLst>
      <p:ext uri="{BB962C8B-B14F-4D97-AF65-F5344CB8AC3E}">
        <p14:creationId xmlns:p14="http://schemas.microsoft.com/office/powerpoint/2010/main" val="279430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7821" y="-145526"/>
            <a:ext cx="5978095" cy="834016"/>
          </a:xfrm>
        </p:spPr>
        <p:txBody>
          <a:bodyPr/>
          <a:lstStyle/>
          <a:p>
            <a:r>
              <a:rPr lang="sv-SE" dirty="0" smtClean="0"/>
              <a:t>§5. Modellområde Östra </a:t>
            </a:r>
            <a:endParaRPr lang="sv-SE" dirty="0"/>
          </a:p>
        </p:txBody>
      </p:sp>
      <p:sp>
        <p:nvSpPr>
          <p:cNvPr id="3" name="textruta 2"/>
          <p:cNvSpPr txBox="1"/>
          <p:nvPr/>
        </p:nvSpPr>
        <p:spPr>
          <a:xfrm>
            <a:off x="802566" y="802568"/>
            <a:ext cx="7413876" cy="4339650"/>
          </a:xfrm>
          <a:prstGeom prst="rect">
            <a:avLst/>
          </a:prstGeom>
          <a:noFill/>
        </p:spPr>
        <p:txBody>
          <a:bodyPr wrap="square" rtlCol="0">
            <a:spAutoFit/>
          </a:bodyPr>
          <a:lstStyle/>
          <a:p>
            <a:r>
              <a:rPr lang="sv-SE" sz="2000" b="1" dirty="0" smtClean="0">
                <a:solidFill>
                  <a:srgbClr val="0070C0"/>
                </a:solidFill>
              </a:rPr>
              <a:t>Nära vårdteam</a:t>
            </a:r>
          </a:p>
          <a:p>
            <a:endParaRPr lang="sv-SE" sz="1400" b="1" dirty="0" smtClean="0">
              <a:solidFill>
                <a:srgbClr val="0070C0"/>
              </a:solidFill>
            </a:endParaRPr>
          </a:p>
          <a:p>
            <a:r>
              <a:rPr lang="sv-SE" sz="1400" b="1" dirty="0" smtClean="0"/>
              <a:t>Berörda </a:t>
            </a:r>
            <a:r>
              <a:rPr lang="sv-SE" sz="1400" b="1" dirty="0"/>
              <a:t>enheter</a:t>
            </a:r>
            <a:endParaRPr lang="sv-SE" sz="1400" dirty="0"/>
          </a:p>
          <a:p>
            <a:r>
              <a:rPr lang="sv-SE" sz="1400" dirty="0"/>
              <a:t>Haparanda hälsocentral och kommun, </a:t>
            </a:r>
            <a:br>
              <a:rPr lang="sv-SE" sz="1400" dirty="0"/>
            </a:br>
            <a:r>
              <a:rPr lang="sv-SE" sz="1400" dirty="0"/>
              <a:t>Kalix hälsocentral/IVAK och kommun, Överkalix hälsocentral och kommun, </a:t>
            </a:r>
            <a:br>
              <a:rPr lang="sv-SE" sz="1400" dirty="0"/>
            </a:br>
            <a:r>
              <a:rPr lang="sv-SE" sz="1400" dirty="0"/>
              <a:t>Övertorneå hälsocentral och kommun samt ambulansen i Östra Norrbotten.</a:t>
            </a:r>
          </a:p>
          <a:p>
            <a:endParaRPr lang="sv-SE" sz="1400" dirty="0"/>
          </a:p>
          <a:p>
            <a:r>
              <a:rPr lang="sv-SE" sz="1400" b="1" dirty="0"/>
              <a:t>Bakgrund</a:t>
            </a:r>
            <a:endParaRPr lang="sv-SE" sz="1400" dirty="0"/>
          </a:p>
          <a:p>
            <a:r>
              <a:rPr lang="sv-SE" sz="1400" dirty="0"/>
              <a:t>Nära vårdteamen på de olika orterna förstärker vård i hemmet för hela befolkningen-</a:t>
            </a:r>
          </a:p>
          <a:p>
            <a:r>
              <a:rPr lang="sv-SE" sz="1400" dirty="0"/>
              <a:t>som har ett sådant vårdbehov och som inte har hemsjukvård. </a:t>
            </a:r>
            <a:br>
              <a:rPr lang="sv-SE" sz="1400" dirty="0"/>
            </a:br>
            <a:r>
              <a:rPr lang="sv-SE" sz="1400" dirty="0"/>
              <a:t>Erbjuda bedömningar samt vård och behandling i hemmet. </a:t>
            </a:r>
            <a:br>
              <a:rPr lang="sv-SE" sz="1400" dirty="0"/>
            </a:br>
            <a:r>
              <a:rPr lang="sv-SE" sz="1400" dirty="0"/>
              <a:t>Utföra uppföljningar och tidiga vårdinsatser i hemmet samt förebyggande hembesök hos äldre. </a:t>
            </a:r>
            <a:br>
              <a:rPr lang="sv-SE" sz="1400" dirty="0"/>
            </a:br>
            <a:r>
              <a:rPr lang="sv-SE" sz="1400" dirty="0"/>
              <a:t>Bidra till sömlösvård mellan olika vårdgivare och aktörer.</a:t>
            </a:r>
          </a:p>
          <a:p>
            <a:endParaRPr lang="sv-SE" sz="1400" dirty="0"/>
          </a:p>
          <a:p>
            <a:r>
              <a:rPr lang="sv-SE" sz="1400" b="1" dirty="0"/>
              <a:t>Samverkansrutiner</a:t>
            </a:r>
            <a:endParaRPr lang="sv-SE" sz="1400" dirty="0"/>
          </a:p>
          <a:p>
            <a:r>
              <a:rPr lang="sv-SE" sz="1400" dirty="0"/>
              <a:t>Är framtagna för att säkerställa gemensamma kommunikationsvägar, arbetsformer och gott samarbete med bibehållen hög patientsäkerhet</a:t>
            </a:r>
          </a:p>
          <a:p>
            <a:endParaRPr lang="sv-SE" dirty="0"/>
          </a:p>
        </p:txBody>
      </p:sp>
    </p:spTree>
    <p:extLst>
      <p:ext uri="{BB962C8B-B14F-4D97-AF65-F5344CB8AC3E}">
        <p14:creationId xmlns:p14="http://schemas.microsoft.com/office/powerpoint/2010/main" val="2345434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3276" y="407743"/>
            <a:ext cx="7886700" cy="994172"/>
          </a:xfrm>
        </p:spPr>
        <p:txBody>
          <a:bodyPr/>
          <a:lstStyle/>
          <a:p>
            <a:r>
              <a:rPr lang="sv-SE" sz="2400" dirty="0" smtClean="0">
                <a:solidFill>
                  <a:srgbClr val="0070C0"/>
                </a:solidFill>
              </a:rPr>
              <a:t>Mycket handlar om samverkan</a:t>
            </a:r>
            <a:endParaRPr lang="sv-SE" sz="2400" dirty="0">
              <a:solidFill>
                <a:srgbClr val="0070C0"/>
              </a:solidFill>
            </a:endParaRPr>
          </a:p>
        </p:txBody>
      </p:sp>
      <p:sp>
        <p:nvSpPr>
          <p:cNvPr id="3" name="textruta 2"/>
          <p:cNvSpPr txBox="1"/>
          <p:nvPr/>
        </p:nvSpPr>
        <p:spPr>
          <a:xfrm>
            <a:off x="403276" y="1401914"/>
            <a:ext cx="8450145" cy="2839239"/>
          </a:xfrm>
          <a:prstGeom prst="rect">
            <a:avLst/>
          </a:prstGeom>
          <a:noFill/>
        </p:spPr>
        <p:txBody>
          <a:bodyPr wrap="square" rtlCol="0">
            <a:spAutoFit/>
          </a:bodyPr>
          <a:lstStyle/>
          <a:p>
            <a:r>
              <a:rPr lang="sv-SE" sz="1500" b="1" dirty="0"/>
              <a:t>Beskrivning</a:t>
            </a:r>
            <a:endParaRPr lang="sv-SE" sz="1500" dirty="0"/>
          </a:p>
          <a:p>
            <a:r>
              <a:rPr lang="sv-SE" sz="1350" dirty="0"/>
              <a:t>Sjuksköterskan i nära vård team arbetar i nära samverkan med olika enheter, professioner och aktörer där det behövs klara och tydliga kriterier och kommunikationsvägar sinsemellan. </a:t>
            </a:r>
          </a:p>
          <a:p>
            <a:r>
              <a:rPr lang="sv-SE" sz="1350" dirty="0"/>
              <a:t>Alla involverade aktörer har ansvar att arbeta för god samverkan och sömlös vård med ett personcentrerat förhållningssätt.</a:t>
            </a:r>
          </a:p>
          <a:p>
            <a:endParaRPr lang="sv-SE" sz="1350" b="1" dirty="0"/>
          </a:p>
          <a:p>
            <a:r>
              <a:rPr lang="sv-SE" sz="1500" b="1" dirty="0"/>
              <a:t>Kommunikation</a:t>
            </a:r>
            <a:endParaRPr lang="sv-SE" sz="1500" dirty="0"/>
          </a:p>
          <a:p>
            <a:r>
              <a:rPr lang="sv-SE" sz="1350" dirty="0"/>
              <a:t>Sjuksköterskan använder det befintliga systemet Lifecare för informationsutbyte mellan kommun och region för de gemensamma brukare.  För brådskande ärende används telefon. Direktkontakt med behandlande läkare tas telefonledes. Sjuksköterskan har ett ansvar att rapportera det som är av vikt för omhändertagande av individen till berörda aktörer.</a:t>
            </a:r>
          </a:p>
          <a:p>
            <a:r>
              <a:rPr lang="sv-SE" sz="1350" dirty="0"/>
              <a:t>        </a:t>
            </a:r>
          </a:p>
          <a:p>
            <a:endParaRPr lang="sv-SE" sz="1350" dirty="0"/>
          </a:p>
        </p:txBody>
      </p:sp>
    </p:spTree>
    <p:extLst>
      <p:ext uri="{BB962C8B-B14F-4D97-AF65-F5344CB8AC3E}">
        <p14:creationId xmlns:p14="http://schemas.microsoft.com/office/powerpoint/2010/main" val="946083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gion Norrbotten_vit">
  <a:themeElements>
    <a:clrScheme name="Region Norrbotten blandad">
      <a:dk1>
        <a:srgbClr val="000000"/>
      </a:dk1>
      <a:lt1>
        <a:srgbClr val="FFFFFF"/>
      </a:lt1>
      <a:dk2>
        <a:srgbClr val="403D45"/>
      </a:dk2>
      <a:lt2>
        <a:srgbClr val="D0D1CD"/>
      </a:lt2>
      <a:accent1>
        <a:srgbClr val="0070C0"/>
      </a:accent1>
      <a:accent2>
        <a:srgbClr val="F8951F"/>
      </a:accent2>
      <a:accent3>
        <a:srgbClr val="83C55B"/>
      </a:accent3>
      <a:accent4>
        <a:srgbClr val="7F7F7F"/>
      </a:accent4>
      <a:accent5>
        <a:srgbClr val="403D45"/>
      </a:accent5>
      <a:accent6>
        <a:srgbClr val="C0C0BD"/>
      </a:accent6>
      <a:hlink>
        <a:srgbClr val="0070C0"/>
      </a:hlink>
      <a:folHlink>
        <a:srgbClr val="7F7F7F"/>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a:defPPr>
      </a:lstStyle>
    </a:txDef>
  </a:objectDefaults>
  <a:extraClrSchemeLst>
    <a:extraClrScheme>
      <a:clrScheme name="vit med jpglogga 180_ny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t med jpglogga 180_ny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t med jpglogga 180_ny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t med jpglogga 180_ny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t med jpglogga 180_ny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t med jpglogga 180_ny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t med jpglogga 180_ny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opia av 1Kopia av MALL_VI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opia av 1Kopia av MALL_VI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opia av 1Kopia av MALL_VI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opia av 1Kopia av MALL_VI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opia av 1Kopia av MALL_VI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8">
        <a:dk1>
          <a:srgbClr val="003399"/>
        </a:dk1>
        <a:lt1>
          <a:srgbClr val="0D68B0"/>
        </a:lt1>
        <a:dk2>
          <a:srgbClr val="FFFFFF"/>
        </a:dk2>
        <a:lt2>
          <a:srgbClr val="969696"/>
        </a:lt2>
        <a:accent1>
          <a:srgbClr val="969696"/>
        </a:accent1>
        <a:accent2>
          <a:srgbClr val="FFFF99"/>
        </a:accent2>
        <a:accent3>
          <a:srgbClr val="AAB9D4"/>
        </a:accent3>
        <a:accent4>
          <a:srgbClr val="002A82"/>
        </a:accent4>
        <a:accent5>
          <a:srgbClr val="C9C9C9"/>
        </a:accent5>
        <a:accent6>
          <a:srgbClr val="E7E78A"/>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9">
        <a:dk1>
          <a:srgbClr val="969696"/>
        </a:dk1>
        <a:lt1>
          <a:srgbClr val="FFFFFF"/>
        </a:lt1>
        <a:dk2>
          <a:srgbClr val="0D68B0"/>
        </a:dk2>
        <a:lt2>
          <a:srgbClr val="FFFFFF"/>
        </a:lt2>
        <a:accent1>
          <a:srgbClr val="969696"/>
        </a:accent1>
        <a:accent2>
          <a:srgbClr val="FFFF99"/>
        </a:accent2>
        <a:accent3>
          <a:srgbClr val="AAB9D4"/>
        </a:accent3>
        <a:accent4>
          <a:srgbClr val="DADADA"/>
        </a:accent4>
        <a:accent5>
          <a:srgbClr val="C9C9C9"/>
        </a:accent5>
        <a:accent6>
          <a:srgbClr val="E7E78A"/>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0">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1">
        <a:dk1>
          <a:srgbClr val="FFFFFF"/>
        </a:dk1>
        <a:lt1>
          <a:srgbClr val="FFFFFF"/>
        </a:lt1>
        <a:dk2>
          <a:srgbClr val="FFFFFF"/>
        </a:dk2>
        <a:lt2>
          <a:srgbClr val="969696"/>
        </a:lt2>
        <a:accent1>
          <a:srgbClr val="969696"/>
        </a:accent1>
        <a:accent2>
          <a:srgbClr val="0D68B0"/>
        </a:accent2>
        <a:accent3>
          <a:srgbClr val="FFFFFF"/>
        </a:accent3>
        <a:accent4>
          <a:srgbClr val="DADADA"/>
        </a:accent4>
        <a:accent5>
          <a:srgbClr val="C9C9C9"/>
        </a:accent5>
        <a:accent6>
          <a:srgbClr val="0B5E9F"/>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12">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FFFFFF"/>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Informerande dokument" ma:contentTypeID="0x010100D7963E0E5B7A40E5AEA07389401D709F007B1238BBD93543428C20870054E92DBF0100907CEEA6569A954C976B7824CE75F91F" ma:contentTypeVersion="1901" ma:contentTypeDescription="Informerande dokument" ma:contentTypeScope="" ma:versionID="9b2f1c2c7cb24386398f8205e66d5e20">
  <xsd:schema xmlns:xsd="http://www.w3.org/2001/XMLSchema" xmlns:xs="http://www.w3.org/2001/XMLSchema" xmlns:p="http://schemas.microsoft.com/office/2006/metadata/properties" xmlns:ns1="http://schemas.microsoft.com/sharepoint/v3" xmlns:ns2="c7918ce9-5289-4a18-805d-4141408e948c" xmlns:ns3="e1dec489-f745-4ed5-9c00-958a11aea6df" targetNamespace="http://schemas.microsoft.com/office/2006/metadata/properties" ma:root="true" ma:fieldsID="7a2f7306a332b2c47d96697e34dccb6e" ns1:_="" ns2:_="" ns3:_="">
    <xsd:import namespace="http://schemas.microsoft.com/sharepoint/v3"/>
    <xsd:import namespace="c7918ce9-5289-4a18-805d-4141408e948c"/>
    <xsd:import namespace="e1dec489-f745-4ed5-9c00-958a11aea6df"/>
    <xsd:element name="properties">
      <xsd:complexType>
        <xsd:sequence>
          <xsd:element name="documentManagement">
            <xsd:complexType>
              <xsd:all>
                <xsd:element ref="ns2:_dlc_DocId" minOccurs="0"/>
                <xsd:element ref="ns2:_dlc_DocIdUrl" minOccurs="0"/>
                <xsd:element ref="ns2:_dlc_DocIdPersistId" minOccurs="0"/>
                <xsd:element ref="ns3:VIS_DocumentId" minOccurs="0"/>
                <xsd:element ref="ns1:NLLStakeholderTaxHTField0" minOccurs="0"/>
                <xsd:element ref="ns2:TaxKeywordTaxHTField" minOccurs="0"/>
                <xsd:element ref="ns3:DocumentStatus" minOccurs="0"/>
                <xsd:element ref="ns1:NLLInformationclass"/>
                <xsd:element ref="ns1:NLLThinningTime" minOccurs="0"/>
                <xsd:element ref="ns3:VISResponsible"/>
                <xsd:element ref="ns1:AnsvarigQuickpart" minOccurs="0"/>
                <xsd:element ref="ns1:NLLDocumentTypeTaxHTField0" minOccurs="0"/>
                <xsd:element ref="ns1:_dlc_Exempt" minOccurs="0"/>
                <xsd:element ref="ns1:_dlc_ExpireDateSaved" minOccurs="0"/>
                <xsd:element ref="ns1:_dlc_ExpireDate" minOccurs="0"/>
                <xsd:element ref="ns1:prdProcessTaxHTField0" minOccurs="0"/>
                <xsd:element ref="ns1:NLLVersion" minOccurs="0"/>
                <xsd:element ref="ns1:NLLModifiedBy" minOccurs="0"/>
                <xsd:element ref="ns1:NLLDocumentIDValue" minOccurs="0"/>
                <xsd:element ref="ns1:NLLPublishingstatus" minOccurs="0"/>
                <xsd:element ref="ns1:NLLDiarienummer" minOccurs="0"/>
                <xsd:element ref="ns1:NLLPublishDate" minOccurs="0"/>
                <xsd:element ref="ns1:NLLInformationCollectionTaxHTField0" minOccurs="0"/>
                <xsd:element ref="ns1:NLLProducerPlaceTaxHTField0" minOccurs="0"/>
                <xsd:element ref="ns1:NLLEstablishedBy"/>
                <xsd:element ref="ns1:NLLEstablishedByQuickpart" minOccurs="0"/>
                <xsd:element ref="ns1:VersionComment" minOccurs="0"/>
                <xsd:element ref="ns1:NLLPublishDateQuickpart" minOccurs="0"/>
                <xsd:element ref="ns1:NLLLockWorkflows" minOccurs="0"/>
                <xsd:element ref="ns1:NLLPublish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LLStakeholderTaxHTField0" ma:index="13" nillable="true" ma:taxonomy="true" ma:internalName="NLLStakeholderTaxHTField0" ma:taxonomyFieldName="NLLStakeholder" ma:displayName="Gäller för verksamhet" ma:fieldId="{fc9b4796-81cc-4809-b89e-b480826c68b7}" ma:taxonomyMulti="true" ma:sspId="39d54842-4abd-4019-b0bf-19e71d696155" ma:termSetId="012a677c-9277-4d4c-83ea-a9768cc27725" ma:anchorId="00000000-0000-0000-0000-000000000000" ma:open="false" ma:isKeyword="false">
      <xsd:complexType>
        <xsd:sequence>
          <xsd:element ref="pc:Terms" minOccurs="0" maxOccurs="1"/>
        </xsd:sequence>
      </xsd:complexType>
    </xsd:element>
    <xsd:element name="NLLInformationclass" ma:index="17" ma:displayName="Informationsklass" ma:internalName="NLLInformationclass">
      <xsd:simpleType>
        <xsd:restriction base="dms:Choice">
          <xsd:enumeration value="Publik"/>
          <xsd:enumeration value="Intern alla"/>
          <xsd:enumeration value="Intern skyddad"/>
        </xsd:restriction>
      </xsd:simpleType>
    </xsd:element>
    <xsd:element name="NLLThinningTime" ma:index="19" nillable="true" ma:displayName="Gallringsfrist" ma:format="DateOnly" ma:hidden="true" ma:internalName="NLLThinningTime">
      <xsd:simpleType>
        <xsd:restriction base="dms:DateTime"/>
      </xsd:simpleType>
    </xsd:element>
    <xsd:element name="AnsvarigQuickpart" ma:index="21" nillable="true" ma:displayName="AnsvarigQuickpart" ma:hidden="true" ma:internalName="AnsvarigQuickpart">
      <xsd:simpleType>
        <xsd:restriction base="dms:Text"/>
      </xsd:simpleType>
    </xsd:element>
    <xsd:element name="NLLDocumentTypeTaxHTField0" ma:index="23" ma:taxonomy="true" ma:internalName="NLLDocumentTypeTaxHTField0" ma:taxonomyFieldName="NLLDocumentType" ma:displayName="Dokumenttyp" ma:fieldId="{38578a5b-744a-40d6-84e1-ab48bc8b5a57}" ma:sspId="39d54842-4abd-4019-b0bf-19e71d696155" ma:termSetId="52dfd850-14dd-4e84-a867-57b1223f01ac" ma:anchorId="00000000-0000-0000-0000-000000000000" ma:open="false" ma:isKeyword="false">
      <xsd:complexType>
        <xsd:sequence>
          <xsd:element ref="pc:Terms" minOccurs="0" maxOccurs="1"/>
        </xsd:sequence>
      </xsd:complexType>
    </xsd:element>
    <xsd:element name="_dlc_Exempt" ma:index="24" nillable="true" ma:displayName="Undanta från princip" ma:hidden="true" ma:internalName="_dlc_Exempt" ma:readOnly="true">
      <xsd:simpleType>
        <xsd:restriction base="dms:Unknown"/>
      </xsd:simpleType>
    </xsd:element>
    <xsd:element name="_dlc_ExpireDateSaved" ma:index="25" nillable="true" ma:displayName="Originalförfallodag" ma:hidden="true" ma:internalName="_dlc_ExpireDateSaved" ma:readOnly="true">
      <xsd:simpleType>
        <xsd:restriction base="dms:DateTime"/>
      </xsd:simpleType>
    </xsd:element>
    <xsd:element name="_dlc_ExpireDate" ma:index="26" nillable="true" ma:displayName="Förfallodatum" ma:description="" ma:hidden="true" ma:indexed="true" ma:internalName="_dlc_ExpireDate" ma:readOnly="true">
      <xsd:simpleType>
        <xsd:restriction base="dms:DateTime"/>
      </xsd:simpleType>
    </xsd:element>
    <xsd:element name="prdProcessTaxHTField0" ma:index="27" nillable="true" ma:taxonomy="true" ma:internalName="prdProcessTaxHTField0" ma:taxonomyFieldName="prdProcess" ma:displayName="Process" ma:fieldId="{7458416b-87c5-4f2a-97ed-9ee5dd1e516d}" ma:taxonomyMulti="true" ma:sspId="39d54842-4abd-4019-b0bf-19e71d696155" ma:termSetId="747d8a4a-b066-47e6-b826-8f1c93ac4001" ma:anchorId="00000000-0000-0000-0000-000000000000" ma:open="false" ma:isKeyword="false">
      <xsd:complexType>
        <xsd:sequence>
          <xsd:element ref="pc:Terms" minOccurs="0" maxOccurs="1"/>
        </xsd:sequence>
      </xsd:complexType>
    </xsd:element>
    <xsd:element name="NLLVersion" ma:index="28" nillable="true" ma:displayName="Version" ma:internalName="NLLVersion" ma:readOnly="false">
      <xsd:simpleType>
        <xsd:restriction base="dms:Text"/>
      </xsd:simpleType>
    </xsd:element>
    <xsd:element name="NLLModifiedBy" ma:index="29" nillable="true" ma:displayName="Upprättad av" ma:hidden="true" ma:internalName="NLLModifiedBy">
      <xsd:simpleType>
        <xsd:restriction base="dms:Text"/>
      </xsd:simpleType>
    </xsd:element>
    <xsd:element name="NLLDocumentIDValue" ma:index="30" nillable="true" ma:displayName="Dokument-Id Värde" ma:hidden="true" ma:internalName="NLLDocumentIDValue">
      <xsd:simpleType>
        <xsd:restriction base="dms:Text"/>
      </xsd:simpleType>
    </xsd:element>
    <xsd:element name="NLLPublishingstatus" ma:index="31" nillable="true" ma:displayName="Publiceringsstatus" ma:internalName="NLLPublishingstatus" ma:readOnly="false">
      <xsd:simpleType>
        <xsd:restriction base="dms:Choice">
          <xsd:enumeration value="Ej Publicerad"/>
          <xsd:enumeration value="Publicerad"/>
          <xsd:enumeration value="Avpublicerad"/>
          <xsd:enumeration value="Revidering krävs"/>
          <xsd:enumeration value="Revidering pågår"/>
        </xsd:restriction>
      </xsd:simpleType>
    </xsd:element>
    <xsd:element name="NLLDiarienummer" ma:index="32" nillable="true" ma:displayName="Diarienummer" ma:description="" ma:internalName="NLLDiarienummer" ma:readOnly="false">
      <xsd:simpleType>
        <xsd:restriction base="dms:Text"/>
      </xsd:simpleType>
    </xsd:element>
    <xsd:element name="NLLPublishDate" ma:index="34" nillable="true" ma:displayName="Publiceringsdatum" ma:format="DateOnly" ma:hidden="true" ma:internalName="NLLPublishDate">
      <xsd:simpleType>
        <xsd:restriction base="dms:DateTime"/>
      </xsd:simpleType>
    </xsd:element>
    <xsd:element name="NLLInformationCollectionTaxHTField0" ma:index="35" nillable="true" ma:taxonomy="true" ma:internalName="NLLInformationCollectionTaxHTField0" ma:taxonomyFieldName="NLLInformationCollection" ma:displayName="Informationssamling" ma:fieldId="{5965f86f-d738-4017-88d8-24d6ef34a791}" ma:taxonomyMulti="true" ma:sspId="39d54842-4abd-4019-b0bf-19e71d696155" ma:termSetId="60e00f7a-77a4-4c71-b63e-bae2eb97b373" ma:anchorId="00000000-0000-0000-0000-000000000000" ma:open="false" ma:isKeyword="false">
      <xsd:complexType>
        <xsd:sequence>
          <xsd:element ref="pc:Terms" minOccurs="0" maxOccurs="1"/>
        </xsd:sequence>
      </xsd:complexType>
    </xsd:element>
    <xsd:element name="NLLProducerPlaceTaxHTField0" ma:index="37" nillable="true" ma:taxonomy="true" ma:internalName="NLLProducerPlaceTaxHTField0" ma:taxonomyFieldName="NLLProducerPlace" ma:displayName="Producentplats" ma:fieldId="{e174ebea-294d-44bc-9c09-0f97f1197811}" ma:sspId="39d54842-4abd-4019-b0bf-19e71d696155" ma:termSetId="45f1cc5b-3028-4a82-8c90-ecfb5e2e8603" ma:anchorId="00000000-0000-0000-0000-000000000000" ma:open="false" ma:isKeyword="false">
      <xsd:complexType>
        <xsd:sequence>
          <xsd:element ref="pc:Terms" minOccurs="0" maxOccurs="1"/>
        </xsd:sequence>
      </xsd:complexType>
    </xsd:element>
    <xsd:element name="NLLEstablishedBy" ma:index="38" ma:displayName="Upprättad av" ma:list="UserInfo" ma:SharePointGroup="0" ma:internalName="NLLEstablished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NLLEstablishedByQuickpart" ma:index="39" nillable="true" ma:displayName="Upprättad av Quickpart" ma:hidden="true" ma:internalName="NLLEstablishedByQuickpart">
      <xsd:simpleType>
        <xsd:restriction base="dms:Text"/>
      </xsd:simpleType>
    </xsd:element>
    <xsd:element name="VersionComment" ma:index="40" nillable="true" ma:displayName="Versionskommentar" ma:hidden="true" ma:internalName="VersionComment" ma:readOnly="false">
      <xsd:simpleType>
        <xsd:restriction base="dms:Text"/>
      </xsd:simpleType>
    </xsd:element>
    <xsd:element name="NLLPublishDateQuickpart" ma:index="41" nillable="true" ma:displayName="Publiceringsdatum Quickpart" ma:hidden="true" ma:internalName="NLLPublishDateQuickpart">
      <xsd:simpleType>
        <xsd:restriction base="dms:Text"/>
      </xsd:simpleType>
    </xsd:element>
    <xsd:element name="NLLLockWorkflows" ma:index="42" nillable="true" ma:displayName="ArbetsflödeKörs" ma:default="0" ma:hidden="true" ma:internalName="NLLLockWorkflows">
      <xsd:simpleType>
        <xsd:restriction base="dms:Boolean"/>
      </xsd:simpleType>
    </xsd:element>
    <xsd:element name="NLLPublished" ma:index="43" nillable="true" ma:displayName="Publicerad" ma:hidden="true" ma:internalName="NLLPublishe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918ce9-5289-4a18-805d-4141408e948c"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NLL-Nyckelord" ma:fieldId="{23f27201-bee3-471e-b2e7-b64fd8b7ca38}" ma:taxonomyMulti="true" ma:sspId="39d54842-4abd-4019-b0bf-19e71d696155"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ec489-f745-4ed5-9c00-958a11aea6df" elementFormDefault="qualified">
    <xsd:import namespace="http://schemas.microsoft.com/office/2006/documentManagement/types"/>
    <xsd:import namespace="http://schemas.microsoft.com/office/infopath/2007/PartnerControls"/>
    <xsd:element name="VIS_DocumentId" ma:index="12" nillable="true" ma:displayName="Producentplats ID" ma:hidden="true" ma:internalName="VIS_Doc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Status" ma:index="16" nillable="true" ma:displayName="Dokumentstatus" ma:hidden="true" ma:internalName="Dokumentstatus"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VISResponsible" ma:index="20" ma:displayName="Ansvarig" ma:list="UserInfo" ma:internalName="VISResponsible" ma:readOnly="fals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p:Policy xmlns:p="office.server.policy" id="" local="true">
  <p:Name>Informerande</p:Name>
  <p:Description/>
  <p:Statement/>
  <p:PolicyItems>
    <p:PolicyItem featureId="Microsoft.Office.RecordsManagement.PolicyFeatures.Expiration" staticId="0x010100D7963E0E5B7A40E5AEA07389401D709F007B1238BBD93543428C20870054E92DBF|1214505165" UniqueId="15436f43-43ec-43f4-afa0-3fdfa097cfae">
      <p:Name>Bevarande</p:Name>
      <p:Description>Automatisk schemaläggning av innehåll som ska bearbetas, och utföra en bevarandeåtgärd på innehåll som har nått sitt förfallodatum.</p:Description>
      <p:CustomData>
        <Schedules nextStageId="3" default="true">
          <Schedule type="Default">
            <stages>
              <data stageId="1" recur="true" offset="36" unit="months">
                <formula id="Microsoft.Office.RecordsManagement.PolicyFeatures.Expiration.Formula.BuiltIn">
                  <number>0</number>
                  <property>NLLThinningTime</property>
                  <propertyid>2793489f-7251-475b-a975-480031914936</propertyid>
                  <period>months</period>
                </formula>
                <action type="workflow" id="d9837362-db90-41fe-8d27-3f4e28fd673a"/>
              </data>
              <data stageId="2">
                <formula id="Microsoft.Office.RecordsManagement.PolicyFeatures.Expiration.Formula.BuiltIn">
                  <number>1</number>
                  <property>NLLThinningTime</property>
                  <propertyid>2793489f-7251-475b-a975-480031914936</propertyid>
                  <period>months</period>
                </formula>
                <action type="action" id="Microsoft.Office.RecordsManagement.PolicyFeatures.Expiration.Action.MoveToRecycleBin"/>
              </data>
            </stages>
          </Schedule>
        </Schedules>
      </p:CustomData>
    </p:PolicyItem>
  </p:PolicyItems>
</p:Policy>
</file>

<file path=customXml/item4.xml><?xml version="1.0" encoding="utf-8"?>
<p:properties xmlns:p="http://schemas.microsoft.com/office/2006/metadata/properties" xmlns:xsi="http://www.w3.org/2001/XMLSchema-instance" xmlns:pc="http://schemas.microsoft.com/office/infopath/2007/PartnerControls">
  <documentManagement>
    <NLLPublishDate xmlns="http://schemas.microsoft.com/sharepoint/v3">2022-10-18T22:00:00+00:00</NLLPublishDate>
    <NLLPublished xmlns="http://schemas.microsoft.com/sharepoint/v3" xsi:nil="true"/>
    <NLLPublishingstatus xmlns="http://schemas.microsoft.com/sharepoint/v3">Publicerad</NLLPublishingstatus>
    <NLLDocumentIDValue xmlns="http://schemas.microsoft.com/sharepoint/v3">ARBGRP757-2093665656-172</NLLDocumentIDValue>
    <NLLThinningTime xmlns="http://schemas.microsoft.com/sharepoint/v3">2025-10-18T22:00:00+00:00</NLLThinningTime>
    <NLLPublishDateQuickpart xmlns="http://schemas.microsoft.com/sharepoint/v3">2022-10-19</NLLPublishDateQuickpart>
    <NLLInformationCollectionTaxHTField0 xmlns="http://schemas.microsoft.com/sharepoint/v3">
      <Terms xmlns="http://schemas.microsoft.com/office/infopath/2007/PartnerControls"/>
    </NLLInformationCollectionTaxHTField0>
    <NLLLockWorkflows xmlns="http://schemas.microsoft.com/sharepoint/v3">false</NLLLockWorkflows>
    <NLLEstablishedByQuickpart xmlns="http://schemas.microsoft.com/sharepoint/v3">Anette Kihlström-Selberg</NLLEstablishedByQuickpart>
    <prdProcessTaxHTField0 xmlns="http://schemas.microsoft.com/sharepoint/v3">
      <Terms xmlns="http://schemas.microsoft.com/office/infopath/2007/PartnerControls"/>
    </prdProcessTaxHTField0>
    <AnsvarigQuickpart xmlns="http://schemas.microsoft.com/sharepoint/v3">Helena Trældal</AnsvarigQuickpart>
    <NLLEstablishedBy xmlns="http://schemas.microsoft.com/sharepoint/v3">
      <UserInfo>
        <DisplayName>Anette Kihlström-Selberg</DisplayName>
        <AccountId>1294</AccountId>
        <AccountType/>
      </UserInfo>
    </NLLEstablishedBy>
    <NLLStakeholderTaxHTField0 xmlns="http://schemas.microsoft.com/sharepoint/v3">
      <Terms xmlns="http://schemas.microsoft.com/office/infopath/2007/PartnerControls"/>
    </NLLStakeholderTaxHTField0>
    <NLLDocumentTypeTaxHTField0 xmlns="http://schemas.microsoft.com/sharepoint/v3">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981e6eac-a633-4de2-91a2-d5e48e1c0d00</TermId>
        </TermInfo>
      </Terms>
    </NLLDocumentTypeTaxHTField0>
    <NLLVersion xmlns="http://schemas.microsoft.com/sharepoint/v3">1.0</NLLVersion>
    <NLLInformationclass xmlns="http://schemas.microsoft.com/sharepoint/v3">Publik</NLLInformationclass>
    <NLLModifiedBy xmlns="http://schemas.microsoft.com/sharepoint/v3">Anette Kihlström-Selberg</NLLModifiedBy>
    <NLLProducerPlaceTaxHTField0 xmlns="http://schemas.microsoft.com/sharepoint/v3">
      <Terms xmlns="http://schemas.microsoft.com/office/infopath/2007/PartnerControls">
        <TermInfo xmlns="http://schemas.microsoft.com/office/infopath/2007/PartnerControls">
          <TermName xmlns="http://schemas.microsoft.com/office/infopath/2007/PartnerControls">Regionens protokoll</TermName>
          <TermId xmlns="http://schemas.microsoft.com/office/infopath/2007/PartnerControls">0813c5bc-601e-4764-80a0-8fd49acb82e4</TermId>
        </TermInfo>
      </Terms>
    </NLLProducerPlaceTaxHTField0>
    <VersionComment xmlns="http://schemas.microsoft.com/sharepoint/v3" xsi:nil="true"/>
    <NLLDiarienummer xmlns="http://schemas.microsoft.com/sharepoint/v3" xsi:nil="true"/>
    <TaxKeywordTaxHTField xmlns="c7918ce9-5289-4a18-805d-4141408e948c">
      <Terms xmlns="http://schemas.microsoft.com/office/infopath/2007/PartnerControls"/>
    </TaxKeywordTaxHTField>
    <_dlc_DocId xmlns="c7918ce9-5289-4a18-805d-4141408e948c">ARBGRP757-2093665656-172</_dlc_DocId>
    <_dlc_DocIdUrl xmlns="c7918ce9-5289-4a18-805d-4141408e948c">
      <Url>http://spportal.extvis.local/process/administrativ/_layouts/15/DocIdRedir.aspx?ID=ARBGRP757-2093665656-172</Url>
      <Description>ARBGRP757-2093665656-172</Description>
    </_dlc_DocIdUrl>
    <_dlc_DocIdPersistId xmlns="c7918ce9-5289-4a18-805d-4141408e948c">true</_dlc_DocIdPersistId>
    <_dlc_ExpireDateSaved xmlns="http://schemas.microsoft.com/sharepoint/v3" xsi:nil="true"/>
    <_dlc_ExpireDate xmlns="http://schemas.microsoft.com/sharepoint/v3">2025-11-18T23:00:00+00:00</_dlc_ExpireDate>
    <VIS_DocumentId xmlns="e1dec489-f745-4ed5-9c00-958a11aea6df">
      <Url>https://samarbeta.nll.se/producentplats/regionensprotokoll/_layouts/15/DocIdRedir.aspx?ID=ARBGRP757-2093665656-172</Url>
      <Description>ARBGRP757-2093665656-172</Description>
    </VIS_DocumentId>
    <VISResponsible xmlns="e1dec489-f745-4ed5-9c00-958a11aea6df">
      <UserInfo>
        <DisplayName>Helena Trældal</DisplayName>
        <AccountId>1220</AccountId>
        <AccountType/>
      </UserInfo>
    </VISResponsible>
    <DocumentStatus xmlns="e1dec489-f745-4ed5-9c00-958a11aea6df">
      <Url>https://samarbeta.nll.se/producentplats/regionensprotokoll/_layouts/15/wrkstat.aspx?List=fbf17c4a-15ec-4a2e-84f6-9c553cc614c4&amp;WorkflowInstanceName=36ae12af-1093-431d-84a7-0bdea4b17de6</Url>
      <Description>Publicerad</Description>
    </DocumentStatus>
    <_dlc_Exempt xmlns="http://schemas.microsoft.com/sharepoint/v3">false</_dlc_Exempt>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4E1048-BFF7-4927-9EAB-911F71203858}"/>
</file>

<file path=customXml/itemProps2.xml><?xml version="1.0" encoding="utf-8"?>
<ds:datastoreItem xmlns:ds="http://schemas.openxmlformats.org/officeDocument/2006/customXml" ds:itemID="{E259B398-959A-48C9-89E9-30DA6746BB28}"/>
</file>

<file path=customXml/itemProps3.xml><?xml version="1.0" encoding="utf-8"?>
<ds:datastoreItem xmlns:ds="http://schemas.openxmlformats.org/officeDocument/2006/customXml" ds:itemID="{F1EBBD22-75A2-49F6-818C-262791A12D39}"/>
</file>

<file path=customXml/itemProps4.xml><?xml version="1.0" encoding="utf-8"?>
<ds:datastoreItem xmlns:ds="http://schemas.openxmlformats.org/officeDocument/2006/customXml" ds:itemID="{130C6783-93FE-48FF-B611-04CD5F8470E8}"/>
</file>

<file path=customXml/itemProps5.xml><?xml version="1.0" encoding="utf-8"?>
<ds:datastoreItem xmlns:ds="http://schemas.openxmlformats.org/officeDocument/2006/customXml" ds:itemID="{56E5D13E-B06C-407B-8CBF-259918BB1383}"/>
</file>

<file path=docProps/app.xml><?xml version="1.0" encoding="utf-8"?>
<Properties xmlns="http://schemas.openxmlformats.org/officeDocument/2006/extended-properties" xmlns:vt="http://schemas.openxmlformats.org/officeDocument/2006/docPropsVTypes">
  <Template>Region Norrbotten_vit</Template>
  <TotalTime>5589</TotalTime>
  <Words>882</Words>
  <Application>Microsoft Office PowerPoint</Application>
  <PresentationFormat>Bildspel på skärmen (16:9)</PresentationFormat>
  <Paragraphs>188</Paragraphs>
  <Slides>25</Slides>
  <Notes>2</Notes>
  <HiddenSlides>0</HiddenSlides>
  <MMClips>2</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25</vt:i4>
      </vt:variant>
    </vt:vector>
  </HeadingPairs>
  <TitlesOfParts>
    <vt:vector size="32" baseType="lpstr">
      <vt:lpstr>Arial</vt:lpstr>
      <vt:lpstr>Calibri</vt:lpstr>
      <vt:lpstr>Calibri Light</vt:lpstr>
      <vt:lpstr>open sans</vt:lpstr>
      <vt:lpstr>Times New Roman</vt:lpstr>
      <vt:lpstr>Wingdings</vt:lpstr>
      <vt:lpstr>Region Norrbotten_vit</vt:lpstr>
      <vt:lpstr>   Utskott Nära vård 220926 </vt:lpstr>
      <vt:lpstr>PowerPoint-presentation</vt:lpstr>
      <vt:lpstr>§4 RehAtt-Distro  RehAtt-MR</vt:lpstr>
      <vt:lpstr>PowerPoint-presentation</vt:lpstr>
      <vt:lpstr>PowerPoint-presentation</vt:lpstr>
      <vt:lpstr>PowerPoint-presentation</vt:lpstr>
      <vt:lpstr>PowerPoint-presentation</vt:lpstr>
      <vt:lpstr>§5. Modellområde Östra </vt:lpstr>
      <vt:lpstr>Mycket handlar om samverkan</vt:lpstr>
      <vt:lpstr>PowerPoint-presentation</vt:lpstr>
      <vt:lpstr>PowerPoint-presentation</vt:lpstr>
      <vt:lpstr>§6 Modellområde Jokkmokk </vt:lpstr>
      <vt:lpstr>PowerPoint-presentation</vt:lpstr>
      <vt:lpstr>PowerPoint-presentation</vt:lpstr>
      <vt:lpstr>PowerPoint-presentation</vt:lpstr>
      <vt:lpstr>PowerPoint-presentation</vt:lpstr>
      <vt:lpstr>§9 Facklig samverkan  </vt:lpstr>
      <vt:lpstr>§10 Uppföljning </vt:lpstr>
      <vt:lpstr>Fokus på gemensam mätning och analys i Norrbotten föreslås ske utifrån:</vt:lpstr>
      <vt:lpstr>Uppföljningsanalys - baseline</vt:lpstr>
      <vt:lpstr>§11 Medborgardialoger 2023 </vt:lpstr>
      <vt:lpstr>§12 Laget runt </vt:lpstr>
      <vt:lpstr>§13 Framtidsdagen Nära vård SKR </vt:lpstr>
      <vt:lpstr>§14 Samverkan mellan sjukhus och primärvård – Workshop 3 november </vt:lpstr>
      <vt:lpstr>PowerPoint-presentation</vt:lpstr>
    </vt:vector>
  </TitlesOfParts>
  <Company>Region Norrbotten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Anneli Granberg</dc:creator>
  <cp:keywords/>
  <cp:lastModifiedBy>Anette Kihlström-Selberg</cp:lastModifiedBy>
  <cp:revision>192</cp:revision>
  <cp:lastPrinted>2021-11-03T07:24:21Z</cp:lastPrinted>
  <dcterms:created xsi:type="dcterms:W3CDTF">2021-06-21T11:39:02Z</dcterms:created>
  <dcterms:modified xsi:type="dcterms:W3CDTF">2022-09-26T09:56:08Z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0x010100D7963E0E5B7A40E5AEA07389401D709F007B1238BBD93543428C20870054E92DBF0100907CEEA6569A954C976B7824CE75F91F</vt:lpwstr>
  </property>
  <property fmtid="{D5CDD505-2E9C-101B-9397-08002B2CF9AE}" pid="3" name="TaxKeyword">
    <vt:lpwstr/>
  </property>
  <property fmtid="{D5CDD505-2E9C-101B-9397-08002B2CF9AE}" pid="4" name="CareActionCodeSurgical">
    <vt:lpwstr/>
  </property>
  <property fmtid="{D5CDD505-2E9C-101B-9397-08002B2CF9AE}" pid="5" name="NLLProducerPlace">
    <vt:lpwstr>7980</vt:lpwstr>
  </property>
  <property fmtid="{D5CDD505-2E9C-101B-9397-08002B2CF9AE}" pid="6" name="NLLApprovedByQuickPart">
    <vt:lpwstr/>
  </property>
  <property fmtid="{D5CDD505-2E9C-101B-9397-08002B2CF9AE}" pid="7" name="NLLInformationCollection">
    <vt:lpwstr/>
  </property>
  <property fmtid="{D5CDD505-2E9C-101B-9397-08002B2CF9AE}" pid="8" name="NLLProjectDescription">
    <vt:lpwstr/>
  </property>
  <property fmtid="{D5CDD505-2E9C-101B-9397-08002B2CF9AE}" pid="9" name="PsychiatricCodeTaxHTField0">
    <vt:lpwstr/>
  </property>
  <property fmtid="{D5CDD505-2E9C-101B-9397-08002B2CF9AE}" pid="10" name="NLLStakeholder">
    <vt:lpwstr/>
  </property>
  <property fmtid="{D5CDD505-2E9C-101B-9397-08002B2CF9AE}" pid="11" name="TLVCodeDiagnosisTaxHTField0">
    <vt:lpwstr/>
  </property>
  <property fmtid="{D5CDD505-2E9C-101B-9397-08002B2CF9AE}" pid="12" name="NPUCode">
    <vt:lpwstr/>
  </property>
  <property fmtid="{D5CDD505-2E9C-101B-9397-08002B2CF9AE}" pid="13" name="NLLClosureDate">
    <vt:lpwstr/>
  </property>
  <property fmtid="{D5CDD505-2E9C-101B-9397-08002B2CF9AE}" pid="14" name="NLLProducerplaceID">
    <vt:lpwstr/>
  </property>
  <property fmtid="{D5CDD505-2E9C-101B-9397-08002B2CF9AE}" pid="15" name="Godkänn dokument(1)">
    <vt:lpwstr>, </vt:lpwstr>
  </property>
  <property fmtid="{D5CDD505-2E9C-101B-9397-08002B2CF9AE}" pid="16" name="NLLPublishedTemplate">
    <vt:lpwstr/>
  </property>
  <property fmtid="{D5CDD505-2E9C-101B-9397-08002B2CF9AE}" pid="17" name="NLLWFComment">
    <vt:lpwstr/>
  </property>
  <property fmtid="{D5CDD505-2E9C-101B-9397-08002B2CF9AE}" pid="18" name="NLLPTCName">
    <vt:lpwstr/>
  </property>
  <property fmtid="{D5CDD505-2E9C-101B-9397-08002B2CF9AE}" pid="19" name="SpecialtyTaxHTField0">
    <vt:lpwstr/>
  </property>
  <property fmtid="{D5CDD505-2E9C-101B-9397-08002B2CF9AE}" pid="20" name="CareActionCodeNonSurgical">
    <vt:lpwstr/>
  </property>
  <property fmtid="{D5CDD505-2E9C-101B-9397-08002B2CF9AE}" pid="21" name="AnalysisNameTaxHTField0">
    <vt:lpwstr/>
  </property>
  <property fmtid="{D5CDD505-2E9C-101B-9397-08002B2CF9AE}" pid="22" name="Specialty">
    <vt:lpwstr/>
  </property>
  <property fmtid="{D5CDD505-2E9C-101B-9397-08002B2CF9AE}" pid="23" name="NLLProjectUrl">
    <vt:lpwstr/>
  </property>
  <property fmtid="{D5CDD505-2E9C-101B-9397-08002B2CF9AE}" pid="24" name="NLLSteeringGroup">
    <vt:lpwstr/>
  </property>
  <property fmtid="{D5CDD505-2E9C-101B-9397-08002B2CF9AE}" pid="25" name="NLLMeetingTypeTaxHTField0">
    <vt:lpwstr/>
  </property>
  <property fmtid="{D5CDD505-2E9C-101B-9397-08002B2CF9AE}" pid="26" name="NLLTemplateStatus">
    <vt:lpwstr/>
  </property>
  <property fmtid="{D5CDD505-2E9C-101B-9397-08002B2CF9AE}" pid="27" name="CareActionCodeSurgicalTaxHTField0">
    <vt:lpwstr/>
  </property>
  <property fmtid="{D5CDD505-2E9C-101B-9397-08002B2CF9AE}" pid="28" name="PharmaceuticalCodeTaxHTField0">
    <vt:lpwstr/>
  </property>
  <property fmtid="{D5CDD505-2E9C-101B-9397-08002B2CF9AE}" pid="29" name="Granska dokument(1)">
    <vt:lpwstr>, </vt:lpwstr>
  </property>
  <property fmtid="{D5CDD505-2E9C-101B-9397-08002B2CF9AE}" pid="30" name="NLLProjectLeader">
    <vt:lpwstr/>
  </property>
  <property fmtid="{D5CDD505-2E9C-101B-9397-08002B2CF9AE}" pid="31" name="NLLDecisionLevelManagedTaxHTField0">
    <vt:lpwstr/>
  </property>
  <property fmtid="{D5CDD505-2E9C-101B-9397-08002B2CF9AE}" pid="34" name="NLLDefaultTemplate">
    <vt:lpwstr/>
  </property>
  <property fmtid="{D5CDD505-2E9C-101B-9397-08002B2CF9AE}" pid="35" name="NLLProjectVisitor">
    <vt:lpwstr/>
  </property>
  <property fmtid="{D5CDD505-2E9C-101B-9397-08002B2CF9AE}" pid="36" name="NLLApprovedBy">
    <vt:lpwstr/>
  </property>
  <property fmtid="{D5CDD505-2E9C-101B-9397-08002B2CF9AE}" pid="37" name="NLLDecisionLevelManaged">
    <vt:lpwstr/>
  </property>
  <property fmtid="{D5CDD505-2E9C-101B-9397-08002B2CF9AE}" pid="38" name="CompulsoryAction">
    <vt:lpwstr/>
  </property>
  <property fmtid="{D5CDD505-2E9C-101B-9397-08002B2CF9AE}" pid="39" name="NLLProjectDivisionTaxHTField0">
    <vt:lpwstr/>
  </property>
  <property fmtid="{D5CDD505-2E9C-101B-9397-08002B2CF9AE}" pid="40" name="ICD10CodeTaxHTField0">
    <vt:lpwstr/>
  </property>
  <property fmtid="{D5CDD505-2E9C-101B-9397-08002B2CF9AE}" pid="41" name="Godkänn dokument">
    <vt:lpwstr>, </vt:lpwstr>
  </property>
  <property fmtid="{D5CDD505-2E9C-101B-9397-08002B2CF9AE}" pid="42" name="NLLProjectOwner">
    <vt:lpwstr/>
  </property>
  <property fmtid="{D5CDD505-2E9C-101B-9397-08002B2CF9AE}" pid="43" name="NPUCodeTaxHTField0">
    <vt:lpwstr/>
  </property>
  <property fmtid="{D5CDD505-2E9C-101B-9397-08002B2CF9AE}" pid="44" name="NLLTemplateFolderDescription">
    <vt:lpwstr/>
  </property>
  <property fmtid="{D5CDD505-2E9C-101B-9397-08002B2CF9AE}" pid="45" name="TLVCodeAction">
    <vt:lpwstr/>
  </property>
  <property fmtid="{D5CDD505-2E9C-101B-9397-08002B2CF9AE}" pid="46" name="RadiologicalCode">
    <vt:lpwstr/>
  </property>
  <property fmtid="{D5CDD505-2E9C-101B-9397-08002B2CF9AE}" pid="47" name="References">
    <vt:lpwstr/>
  </property>
  <property fmtid="{D5CDD505-2E9C-101B-9397-08002B2CF9AE}" pid="48" name="prdProcess">
    <vt:lpwstr/>
  </property>
  <property fmtid="{D5CDD505-2E9C-101B-9397-08002B2CF9AE}" pid="49" name="NLLProjectOrderStatus">
    <vt:lpwstr/>
  </property>
  <property fmtid="{D5CDD505-2E9C-101B-9397-08002B2CF9AE}" pid="51" name="NLLReferenceGroup">
    <vt:lpwstr/>
  </property>
  <property fmtid="{D5CDD505-2E9C-101B-9397-08002B2CF9AE}" pid="52" name="TLVCodeDiagnosis">
    <vt:lpwstr/>
  </property>
  <property fmtid="{D5CDD505-2E9C-101B-9397-08002B2CF9AE}" pid="53" name="PharmaceuticalCode">
    <vt:lpwstr/>
  </property>
  <property fmtid="{D5CDD505-2E9C-101B-9397-08002B2CF9AE}" pid="54" name="NLLInitiationDate">
    <vt:lpwstr/>
  </property>
  <property fmtid="{D5CDD505-2E9C-101B-9397-08002B2CF9AE}" pid="56" name="ReferencesTaxHTField0">
    <vt:lpwstr/>
  </property>
  <property fmtid="{D5CDD505-2E9C-101B-9397-08002B2CF9AE}" pid="57" name="NLLWindingUpDate">
    <vt:lpwstr/>
  </property>
  <property fmtid="{D5CDD505-2E9C-101B-9397-08002B2CF9AE}" pid="58" name="TLVCodeActionTaxHTField0">
    <vt:lpwstr/>
  </property>
  <property fmtid="{D5CDD505-2E9C-101B-9397-08002B2CF9AE}" pid="59" name="NLLProjectNr">
    <vt:lpwstr/>
  </property>
  <property fmtid="{D5CDD505-2E9C-101B-9397-08002B2CF9AE}" pid="60" name="Granska dokument">
    <vt:lpwstr>, </vt:lpwstr>
  </property>
  <property fmtid="{D5CDD505-2E9C-101B-9397-08002B2CF9AE}" pid="61" name="NLLProjectTypeTaxHTField0">
    <vt:lpwstr/>
  </property>
  <property fmtid="{D5CDD505-2E9C-101B-9397-08002B2CF9AE}" pid="62" name="NLLPTCProcessTeam">
    <vt:lpwstr/>
  </property>
  <property fmtid="{D5CDD505-2E9C-101B-9397-08002B2CF9AE}" pid="63" name="RadiologicalCodeTaxHTField0">
    <vt:lpwstr/>
  </property>
  <property fmtid="{D5CDD505-2E9C-101B-9397-08002B2CF9AE}" pid="64" name="NLLImplementationDate">
    <vt:lpwstr/>
  </property>
  <property fmtid="{D5CDD505-2E9C-101B-9397-08002B2CF9AE}" pid="65" name="NLLProjectDivision">
    <vt:lpwstr/>
  </property>
  <property fmtid="{D5CDD505-2E9C-101B-9397-08002B2CF9AE}" pid="66" name="PsychiatricCode">
    <vt:lpwstr/>
  </property>
  <property fmtid="{D5CDD505-2E9C-101B-9397-08002B2CF9AE}" pid="67" name="Publicera dokument">
    <vt:lpwstr>, </vt:lpwstr>
  </property>
  <property fmtid="{D5CDD505-2E9C-101B-9397-08002B2CF9AE}" pid="68" name="NLLProjectType">
    <vt:lpwstr/>
  </property>
  <property fmtid="{D5CDD505-2E9C-101B-9397-08002B2CF9AE}" pid="69" name="AnalysisName">
    <vt:lpwstr/>
  </property>
  <property fmtid="{D5CDD505-2E9C-101B-9397-08002B2CF9AE}" pid="70" name="NLLMtptCodeTaxHTField0">
    <vt:lpwstr/>
  </property>
  <property fmtid="{D5CDD505-2E9C-101B-9397-08002B2CF9AE}" pid="71" name="NLLLatestProjectTrackingDate">
    <vt:lpwstr/>
  </property>
  <property fmtid="{D5CDD505-2E9C-101B-9397-08002B2CF9AE}" pid="72" name="NLLDocumentType">
    <vt:lpwstr>1021</vt:lpwstr>
  </property>
  <property fmtid="{D5CDD505-2E9C-101B-9397-08002B2CF9AE}" pid="73" name="NLLProjectTypeText">
    <vt:lpwstr/>
  </property>
  <property fmtid="{D5CDD505-2E9C-101B-9397-08002B2CF9AE}" pid="74" name="NLLEstablishingDate">
    <vt:lpwstr/>
  </property>
  <property fmtid="{D5CDD505-2E9C-101B-9397-08002B2CF9AE}" pid="75" name="NLLProjectMember">
    <vt:lpwstr/>
  </property>
  <property fmtid="{D5CDD505-2E9C-101B-9397-08002B2CF9AE}" pid="76" name="NLLProcessTeamLookup">
    <vt:lpwstr/>
  </property>
  <property fmtid="{D5CDD505-2E9C-101B-9397-08002B2CF9AE}" pid="77" name="CareActionCodeNonSurgicalTaxHTField0">
    <vt:lpwstr/>
  </property>
  <property fmtid="{D5CDD505-2E9C-101B-9397-08002B2CF9AE}" pid="78" name="CompulsoryActionTaxHTField0">
    <vt:lpwstr/>
  </property>
  <property fmtid="{D5CDD505-2E9C-101B-9397-08002B2CF9AE}" pid="79" name="NLLMeetingType">
    <vt:lpwstr/>
  </property>
  <property fmtid="{D5CDD505-2E9C-101B-9397-08002B2CF9AE}" pid="80" name="NLLProjectLeaderDiv">
    <vt:lpwstr/>
  </property>
  <property fmtid="{D5CDD505-2E9C-101B-9397-08002B2CF9AE}" pid="81" name="NLLProjectName">
    <vt:lpwstr/>
  </property>
  <property fmtid="{D5CDD505-2E9C-101B-9397-08002B2CF9AE}" pid="83" name="NLLMtptCode">
    <vt:lpwstr/>
  </property>
  <property fmtid="{D5CDD505-2E9C-101B-9397-08002B2CF9AE}" pid="84" name="ICD10Code">
    <vt:lpwstr/>
  </property>
  <property fmtid="{D5CDD505-2E9C-101B-9397-08002B2CF9AE}" pid="85" name="NLLProjectStatus">
    <vt:lpwstr/>
  </property>
  <property fmtid="{D5CDD505-2E9C-101B-9397-08002B2CF9AE}" pid="86" name="_dlc_policyId">
    <vt:lpwstr>0x010100D7963E0E5B7A40E5AEA07389401D709F007B1238BBD93543428C20870054E92DBF|1214505165</vt:lpwstr>
  </property>
  <property fmtid="{D5CDD505-2E9C-101B-9397-08002B2CF9AE}" pid="89" name="ItemRetentionFormula">
    <vt:lpwstr>&lt;formula id="Microsoft.Office.RecordsManagement.PolicyFeatures.Expiration.Formula.BuiltIn"&gt;&lt;number&gt;1&lt;/number&gt;&lt;property&gt;NLLThinningTime&lt;/property&gt;&lt;propertyid&gt;2793489f-7251-475b-a975-480031914936&lt;/propertyid&gt;&lt;period&gt;months&lt;/period&gt;&lt;/formula&gt;</vt:lpwstr>
  </property>
  <property fmtid="{D5CDD505-2E9C-101B-9397-08002B2CF9AE}" pid="91" name="_dlc_DocIdItemGuid">
    <vt:lpwstr>9717c090-8121-4546-8025-0c0f8a96f6b8</vt:lpwstr>
  </property>
  <property fmtid="{D5CDD505-2E9C-101B-9397-08002B2CF9AE}" pid="93" name="TaxCatchAll">
    <vt:lpwstr>7980;#;#1021;#</vt:lpwstr>
  </property>
  <property fmtid="{D5CDD505-2E9C-101B-9397-08002B2CF9AE}" pid="95" name="_dlc_ItemStageId">
    <vt:lpwstr/>
  </property>
  <property fmtid="{D5CDD505-2E9C-101B-9397-08002B2CF9AE}" pid="97" name="Order">
    <vt:r8>2206600</vt:r8>
  </property>
  <property fmtid="{D5CDD505-2E9C-101B-9397-08002B2CF9AE}" pid="98" name="xd_ProgID">
    <vt:lpwstr/>
  </property>
  <property fmtid="{D5CDD505-2E9C-101B-9397-08002B2CF9AE}" pid="99" name="_SourceUrl">
    <vt:lpwstr/>
  </property>
  <property fmtid="{D5CDD505-2E9C-101B-9397-08002B2CF9AE}" pid="100" name="_SharedFileIndex">
    <vt:lpwstr/>
  </property>
  <property fmtid="{D5CDD505-2E9C-101B-9397-08002B2CF9AE}" pid="101" name="TemplateUrl">
    <vt:lpwstr/>
  </property>
  <property fmtid="{D5CDD505-2E9C-101B-9397-08002B2CF9AE}" pid="103" name="NLLDecisionLevelGoverning">
    <vt:lpwstr/>
  </property>
  <property fmtid="{D5CDD505-2E9C-101B-9397-08002B2CF9AE}" pid="104" name="NLLFactOwner">
    <vt:lpwstr/>
  </property>
  <property fmtid="{D5CDD505-2E9C-101B-9397-08002B2CF9AE}" pid="105" name="NLLFactOwnerText">
    <vt:lpwstr/>
  </property>
  <property fmtid="{D5CDD505-2E9C-101B-9397-08002B2CF9AE}" pid="106" name="xd_Signature">
    <vt:bool>false</vt:bool>
  </property>
  <property fmtid="{D5CDD505-2E9C-101B-9397-08002B2CF9AE}" pid="107" name="NLLDecisionLevel">
    <vt:lpwstr/>
  </property>
  <property fmtid="{D5CDD505-2E9C-101B-9397-08002B2CF9AE}" pid="108" name="NLLPTCProcessLeader">
    <vt:lpwstr/>
  </property>
  <property fmtid="{D5CDD505-2E9C-101B-9397-08002B2CF9AE}" pid="110" name="NLLPTCVISEditor">
    <vt:lpwstr/>
  </property>
</Properties>
</file>